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6" r:id="rId3"/>
    <p:sldId id="278" r:id="rId4"/>
    <p:sldId id="277" r:id="rId5"/>
    <p:sldId id="257" r:id="rId6"/>
    <p:sldId id="258" r:id="rId7"/>
    <p:sldId id="259" r:id="rId8"/>
    <p:sldId id="283" r:id="rId9"/>
    <p:sldId id="271" r:id="rId10"/>
    <p:sldId id="280" r:id="rId11"/>
    <p:sldId id="284" r:id="rId12"/>
    <p:sldId id="281" r:id="rId13"/>
    <p:sldId id="261" r:id="rId14"/>
    <p:sldId id="263" r:id="rId15"/>
    <p:sldId id="279" r:id="rId16"/>
    <p:sldId id="282" r:id="rId17"/>
    <p:sldId id="295" r:id="rId18"/>
    <p:sldId id="285" r:id="rId19"/>
    <p:sldId id="296" r:id="rId20"/>
    <p:sldId id="290" r:id="rId21"/>
    <p:sldId id="294" r:id="rId22"/>
    <p:sldId id="293" r:id="rId23"/>
    <p:sldId id="287" r:id="rId24"/>
    <p:sldId id="289" r:id="rId25"/>
    <p:sldId id="291" r:id="rId26"/>
    <p:sldId id="300" r:id="rId27"/>
    <p:sldId id="297" r:id="rId28"/>
    <p:sldId id="298" r:id="rId29"/>
    <p:sldId id="299"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29" autoAdjust="0"/>
  </p:normalViewPr>
  <p:slideViewPr>
    <p:cSldViewPr snapToGrid="0" snapToObjects="1">
      <p:cViewPr>
        <p:scale>
          <a:sx n="125" d="100"/>
          <a:sy n="125" d="100"/>
        </p:scale>
        <p:origin x="-5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haw-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aw-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aw-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aw-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aw-US" smtClean="0"/>
              <a:t>Click to edit Master title style</a:t>
            </a:r>
            <a:endParaRPr lang="en-US" dirty="0"/>
          </a:p>
        </p:txBody>
      </p:sp>
      <p:sp>
        <p:nvSpPr>
          <p:cNvPr id="3" name="Content Placeholder 2"/>
          <p:cNvSpPr>
            <a:spLocks noGrp="1"/>
          </p:cNvSpPr>
          <p:nvPr>
            <p:ph idx="1"/>
          </p:nvPr>
        </p:nvSpPr>
        <p:spPr/>
        <p:txBody>
          <a:body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aw-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aw-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aw-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aw-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aw-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aw-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aw-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aw-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aw-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aw-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aw-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aw-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1/22/13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haw-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haw-US" smtClean="0"/>
              <a:t>Click to edit Master text styles</a:t>
            </a:r>
          </a:p>
          <a:p>
            <a:pPr lvl="1"/>
            <a:r>
              <a:rPr lang="haw-US" smtClean="0"/>
              <a:t>Second level</a:t>
            </a:r>
          </a:p>
          <a:p>
            <a:pPr lvl="2"/>
            <a:r>
              <a:rPr lang="haw-US" smtClean="0"/>
              <a:t>Third level</a:t>
            </a:r>
          </a:p>
          <a:p>
            <a:pPr lvl="3"/>
            <a:r>
              <a:rPr lang="haw-US" smtClean="0"/>
              <a:t>Fourth level</a:t>
            </a:r>
          </a:p>
          <a:p>
            <a:pPr lvl="4"/>
            <a:r>
              <a:rPr lang="haw-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1/22/13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kaheadesign.com" TargetMode="Externa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emf"/><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lovebigisland.com/big-island-camping/galler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ehawaii.gov/Hawaii_County/camping/exe/campre.cg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17600" y="1509395"/>
            <a:ext cx="6908800" cy="4591050"/>
          </a:xfrm>
          <a:prstGeom prst="rect">
            <a:avLst/>
          </a:prstGeom>
        </p:spPr>
      </p:pic>
      <p:sp>
        <p:nvSpPr>
          <p:cNvPr id="5" name="TextBox 4"/>
          <p:cNvSpPr txBox="1"/>
          <p:nvPr/>
        </p:nvSpPr>
        <p:spPr>
          <a:xfrm>
            <a:off x="0" y="193040"/>
            <a:ext cx="9144000" cy="1200329"/>
          </a:xfrm>
          <a:prstGeom prst="rect">
            <a:avLst/>
          </a:prstGeom>
          <a:noFill/>
        </p:spPr>
        <p:txBody>
          <a:bodyPr wrap="square" rtlCol="0">
            <a:spAutoFit/>
          </a:bodyPr>
          <a:lstStyle/>
          <a:p>
            <a:pPr algn="ctr"/>
            <a:r>
              <a:rPr lang="en-US" sz="3600" b="1" dirty="0" smtClean="0"/>
              <a:t>Waipio Valley</a:t>
            </a:r>
          </a:p>
          <a:p>
            <a:pPr algn="ctr"/>
            <a:r>
              <a:rPr lang="en-US" sz="3600" b="1" dirty="0" smtClean="0"/>
              <a:t>“The Valley of the Kings”</a:t>
            </a:r>
            <a:endParaRPr lang="en-US" sz="3600" b="1" dirty="0"/>
          </a:p>
        </p:txBody>
      </p:sp>
    </p:spTree>
    <p:extLst>
      <p:ext uri="{BB962C8B-B14F-4D97-AF65-F5344CB8AC3E}">
        <p14:creationId xmlns:p14="http://schemas.microsoft.com/office/powerpoint/2010/main" val="36654370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 y="457201"/>
            <a:ext cx="8615680" cy="6186310"/>
          </a:xfrm>
          <a:prstGeom prst="rect">
            <a:avLst/>
          </a:prstGeom>
          <a:noFill/>
        </p:spPr>
        <p:txBody>
          <a:bodyPr wrap="square" rtlCol="0">
            <a:spAutoFit/>
          </a:bodyPr>
          <a:lstStyle/>
          <a:p>
            <a:r>
              <a:rPr lang="en-US" dirty="0">
                <a:latin typeface="Times New Roman"/>
                <a:cs typeface="Times New Roman"/>
              </a:rPr>
              <a:t>The three major houses of knowledge are foundations for understanding existence and our place in it</a:t>
            </a:r>
            <a:r>
              <a:rPr lang="en-US" dirty="0" smtClean="0">
                <a:latin typeface="Times New Roman"/>
                <a:cs typeface="Times New Roman"/>
              </a:rPr>
              <a:t>:</a:t>
            </a:r>
          </a:p>
          <a:p>
            <a:endParaRPr lang="en-US" dirty="0">
              <a:latin typeface="Times New Roman"/>
              <a:cs typeface="Times New Roman"/>
            </a:endParaRPr>
          </a:p>
          <a:p>
            <a:pPr lvl="0"/>
            <a:r>
              <a:rPr lang="en-US" b="1" dirty="0" smtClean="0">
                <a:latin typeface="Times New Roman"/>
                <a:cs typeface="Times New Roman"/>
              </a:rPr>
              <a:t>Papahulilani</a:t>
            </a:r>
            <a:r>
              <a:rPr lang="en-US" dirty="0" smtClean="0">
                <a:latin typeface="Times New Roman"/>
                <a:cs typeface="Times New Roman"/>
              </a:rPr>
              <a:t> </a:t>
            </a:r>
            <a:r>
              <a:rPr lang="en-US" dirty="0">
                <a:latin typeface="Times New Roman"/>
                <a:cs typeface="Times New Roman"/>
              </a:rPr>
              <a:t>is the space from above the head to where the stars sit. It is inclusive of the sun, moon, stars, planets, winds, clouds, and the measurement of the vertical and horizontal spaces of the atmosphere. It is also a class of experts who are spiritually, physically, and intellectually attuned to the space above and its relationship to the earth</a:t>
            </a:r>
            <a:r>
              <a:rPr lang="en-US" dirty="0" smtClean="0">
                <a:latin typeface="Times New Roman"/>
                <a:cs typeface="Times New Roman"/>
              </a:rPr>
              <a:t>.</a:t>
            </a:r>
          </a:p>
          <a:p>
            <a:pPr lvl="0"/>
            <a:endParaRPr lang="en-US" dirty="0">
              <a:latin typeface="Times New Roman"/>
              <a:cs typeface="Times New Roman"/>
            </a:endParaRPr>
          </a:p>
          <a:p>
            <a:pPr lvl="0"/>
            <a:r>
              <a:rPr lang="en-US" b="1" dirty="0" smtClean="0">
                <a:latin typeface="Times New Roman"/>
                <a:cs typeface="Times New Roman"/>
              </a:rPr>
              <a:t>Papahulihonua</a:t>
            </a:r>
            <a:r>
              <a:rPr lang="en-US" dirty="0" smtClean="0">
                <a:latin typeface="Times New Roman"/>
                <a:cs typeface="Times New Roman"/>
              </a:rPr>
              <a:t> </a:t>
            </a:r>
            <a:r>
              <a:rPr lang="en-US" dirty="0">
                <a:latin typeface="Times New Roman"/>
                <a:cs typeface="Times New Roman"/>
              </a:rPr>
              <a:t>is inclusive of earth and ocean. It is the ongoing study of the natural earth and ocean and its development, transformation and evolution by natural causes. It is also a class of experts who are spiritually, physically, and intellectually attuned to this earth and its relationship to the space above and the life forms on it</a:t>
            </a:r>
            <a:r>
              <a:rPr lang="en-US" dirty="0" smtClean="0">
                <a:latin typeface="Times New Roman"/>
                <a:cs typeface="Times New Roman"/>
              </a:rPr>
              <a:t>.</a:t>
            </a:r>
          </a:p>
          <a:p>
            <a:pPr lvl="5"/>
            <a:endParaRPr lang="en-US" dirty="0">
              <a:latin typeface="Times New Roman"/>
              <a:cs typeface="Times New Roman"/>
            </a:endParaRPr>
          </a:p>
          <a:p>
            <a:pPr lvl="0"/>
            <a:r>
              <a:rPr lang="en-US" b="1" dirty="0" smtClean="0">
                <a:latin typeface="Times New Roman"/>
                <a:cs typeface="Times New Roman"/>
              </a:rPr>
              <a:t>Papahānaumoku</a:t>
            </a:r>
            <a:r>
              <a:rPr lang="en-US" dirty="0" smtClean="0">
                <a:latin typeface="Times New Roman"/>
                <a:cs typeface="Times New Roman"/>
              </a:rPr>
              <a:t> </a:t>
            </a:r>
            <a:r>
              <a:rPr lang="en-US" dirty="0">
                <a:latin typeface="Times New Roman"/>
                <a:cs typeface="Times New Roman"/>
              </a:rPr>
              <a:t>moves from the embryonic state of all life forces to death. It is the birthing cycle of all flora and fauna inclusive of man. It is the process of investigating, questioning, analyzing and reflecting upon all things that give birth, regenerate and procreate. It is also a class of experts who are spiritually, physically and intellectually attuned to things born and the habitat that provides their nourishment, shelter, and growth.</a:t>
            </a:r>
          </a:p>
          <a:p>
            <a:endParaRPr lang="en-US" dirty="0" smtClean="0">
              <a:latin typeface="Times New Roman"/>
              <a:cs typeface="Times New Roman"/>
            </a:endParaRPr>
          </a:p>
          <a:p>
            <a:r>
              <a:rPr lang="en-US" dirty="0" smtClean="0">
                <a:latin typeface="Times New Roman"/>
                <a:cs typeface="Times New Roman"/>
              </a:rPr>
              <a:t>Papakū </a:t>
            </a:r>
            <a:r>
              <a:rPr lang="en-US" dirty="0">
                <a:latin typeface="Times New Roman"/>
                <a:cs typeface="Times New Roman"/>
              </a:rPr>
              <a:t>Makawalu is a methodical presentation of a holistic preview of the Hawaiian universe.</a:t>
            </a:r>
          </a:p>
          <a:p>
            <a:endParaRPr lang="en-US" dirty="0">
              <a:latin typeface="Times New Roman"/>
              <a:cs typeface="Times New Roman"/>
            </a:endParaRPr>
          </a:p>
        </p:txBody>
      </p:sp>
      <p:pic>
        <p:nvPicPr>
          <p:cNvPr id="4" name="Picture 3"/>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pic>
        <p:nvPicPr>
          <p:cNvPr id="5" name="Picture 4"/>
          <p:cNvPicPr/>
          <p:nvPr/>
        </p:nvPicPr>
        <p:blipFill>
          <a:blip r:embed="rId2">
            <a:alphaModFix amt="18000"/>
            <a:extLst>
              <a:ext uri="{28A0092B-C50C-407E-A947-70E740481C1C}">
                <a14:useLocalDpi xmlns:a14="http://schemas.microsoft.com/office/drawing/2010/main" val="0"/>
              </a:ext>
            </a:extLst>
          </a:blip>
          <a:stretch>
            <a:fillRect/>
          </a:stretch>
        </p:blipFill>
        <p:spPr>
          <a:xfrm>
            <a:off x="1270000" y="1001395"/>
            <a:ext cx="6908800" cy="4591050"/>
          </a:xfrm>
          <a:prstGeom prst="rect">
            <a:avLst/>
          </a:prstGeom>
        </p:spPr>
      </p:pic>
    </p:spTree>
    <p:extLst>
      <p:ext uri="{BB962C8B-B14F-4D97-AF65-F5344CB8AC3E}">
        <p14:creationId xmlns:p14="http://schemas.microsoft.com/office/powerpoint/2010/main" val="22611900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3600" b="1" dirty="0" smtClean="0">
                <a:latin typeface="Times New Roman"/>
                <a:cs typeface="Times New Roman"/>
              </a:rPr>
              <a:t>Ahupuaʻa  o Napoʻopoʻo</a:t>
            </a:r>
            <a:endParaRPr lang="en-US" sz="3600" b="1" dirty="0">
              <a:latin typeface="Times New Roman"/>
              <a:cs typeface="Times New Roman"/>
            </a:endParaRPr>
          </a:p>
        </p:txBody>
      </p:sp>
      <p:pic>
        <p:nvPicPr>
          <p:cNvPr id="3" name="Picture 2"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840" y="1596677"/>
            <a:ext cx="4602480" cy="4941313"/>
          </a:xfrm>
          <a:prstGeom prst="rect">
            <a:avLst/>
          </a:prstGeom>
        </p:spPr>
      </p:pic>
    </p:spTree>
    <p:extLst>
      <p:ext uri="{BB962C8B-B14F-4D97-AF65-F5344CB8AC3E}">
        <p14:creationId xmlns:p14="http://schemas.microsoft.com/office/powerpoint/2010/main" val="37387733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98512_245870792195875_33519037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20" y="995680"/>
            <a:ext cx="3924784" cy="2415540"/>
          </a:xfrm>
          <a:prstGeom prst="rect">
            <a:avLst/>
          </a:prstGeom>
        </p:spPr>
      </p:pic>
      <p:sp>
        <p:nvSpPr>
          <p:cNvPr id="3" name="TextBox 2"/>
          <p:cNvSpPr txBox="1"/>
          <p:nvPr/>
        </p:nvSpPr>
        <p:spPr>
          <a:xfrm>
            <a:off x="1229360" y="215612"/>
            <a:ext cx="5913120" cy="584776"/>
          </a:xfrm>
          <a:prstGeom prst="rect">
            <a:avLst/>
          </a:prstGeom>
          <a:noFill/>
        </p:spPr>
        <p:txBody>
          <a:bodyPr wrap="square" rtlCol="0">
            <a:spAutoFit/>
          </a:bodyPr>
          <a:lstStyle/>
          <a:p>
            <a:pPr algn="ctr"/>
            <a:r>
              <a:rPr lang="en-US" sz="3200" b="1" dirty="0" smtClean="0">
                <a:latin typeface="Times New Roman"/>
                <a:cs typeface="Times New Roman"/>
              </a:rPr>
              <a:t>Hiʻilawe</a:t>
            </a:r>
            <a:endParaRPr lang="en-US" sz="3200" b="1" dirty="0">
              <a:latin typeface="Times New Roman"/>
              <a:cs typeface="Times New Roman"/>
            </a:endParaRPr>
          </a:p>
        </p:txBody>
      </p:sp>
      <p:sp>
        <p:nvSpPr>
          <p:cNvPr id="4" name="Rectangle 3"/>
          <p:cNvSpPr/>
          <p:nvPr/>
        </p:nvSpPr>
        <p:spPr>
          <a:xfrm>
            <a:off x="448820" y="3441680"/>
            <a:ext cx="8349740" cy="3231654"/>
          </a:xfrm>
          <a:prstGeom prst="rect">
            <a:avLst/>
          </a:prstGeom>
        </p:spPr>
        <p:txBody>
          <a:bodyPr wrap="square">
            <a:spAutoFit/>
          </a:bodyPr>
          <a:lstStyle/>
          <a:p>
            <a:pPr algn="ctr"/>
            <a:r>
              <a:rPr lang="en-US" b="1" dirty="0">
                <a:latin typeface="Cambria"/>
                <a:cs typeface="Cambria"/>
              </a:rPr>
              <a:t>WAIPIO VALLEY: HIʻILAWE FALLS TRAIL</a:t>
            </a:r>
            <a:endParaRPr lang="en-US" dirty="0">
              <a:latin typeface="Cambria"/>
              <a:cs typeface="Cambria"/>
            </a:endParaRPr>
          </a:p>
          <a:p>
            <a:endParaRPr lang="en-US" sz="600" b="1" dirty="0">
              <a:latin typeface="Cambria"/>
              <a:cs typeface="Cambria"/>
            </a:endParaRPr>
          </a:p>
          <a:p>
            <a:pPr algn="just"/>
            <a:r>
              <a:rPr lang="en-US" b="1" dirty="0">
                <a:latin typeface="Cambria"/>
                <a:cs typeface="Cambria"/>
              </a:rPr>
              <a:t>Trailhead:</a:t>
            </a:r>
            <a:r>
              <a:rPr lang="en-US" dirty="0">
                <a:latin typeface="Cambria"/>
                <a:cs typeface="Cambria"/>
              </a:rPr>
              <a:t> </a:t>
            </a:r>
            <a:r>
              <a:rPr lang="en-US" dirty="0" smtClean="0">
                <a:latin typeface="Cambria"/>
                <a:cs typeface="Cambria"/>
              </a:rPr>
              <a:t>Waipio </a:t>
            </a:r>
            <a:r>
              <a:rPr lang="en-US" dirty="0">
                <a:latin typeface="Cambria"/>
                <a:cs typeface="Cambria"/>
              </a:rPr>
              <a:t>Valley Overlook at the end of Highway 240 down to the valley floor. Take the road to the left approximately 0.75 mile to the </a:t>
            </a:r>
            <a:r>
              <a:rPr lang="en-US" dirty="0" smtClean="0">
                <a:latin typeface="Cambria"/>
                <a:cs typeface="Cambria"/>
              </a:rPr>
              <a:t>trail. Our company will take </a:t>
            </a:r>
            <a:r>
              <a:rPr lang="en-US" dirty="0">
                <a:latin typeface="Cambria"/>
                <a:cs typeface="Cambria"/>
              </a:rPr>
              <a:t>you through the Valley, </a:t>
            </a:r>
            <a:r>
              <a:rPr lang="en-US" dirty="0" smtClean="0">
                <a:latin typeface="Cambria"/>
                <a:cs typeface="Cambria"/>
              </a:rPr>
              <a:t>with our sacred </a:t>
            </a:r>
            <a:r>
              <a:rPr lang="en-US" dirty="0">
                <a:latin typeface="Cambria"/>
                <a:cs typeface="Cambria"/>
              </a:rPr>
              <a:t>relationships that make it possible for you to </a:t>
            </a:r>
            <a:r>
              <a:rPr lang="en-US" dirty="0" smtClean="0">
                <a:latin typeface="Cambria"/>
                <a:cs typeface="Cambria"/>
              </a:rPr>
              <a:t>stay and experience the </a:t>
            </a:r>
            <a:r>
              <a:rPr lang="en-US" dirty="0">
                <a:latin typeface="Cambria"/>
                <a:cs typeface="Cambria"/>
              </a:rPr>
              <a:t>actual </a:t>
            </a:r>
            <a:r>
              <a:rPr lang="en-US" dirty="0" smtClean="0">
                <a:latin typeface="Cambria"/>
                <a:cs typeface="Cambria"/>
              </a:rPr>
              <a:t>life </a:t>
            </a:r>
            <a:r>
              <a:rPr lang="en-US" dirty="0">
                <a:latin typeface="Cambria"/>
                <a:cs typeface="Cambria"/>
              </a:rPr>
              <a:t>in one of the world’s truly exotic and breath-taking locations. Enjoy </a:t>
            </a:r>
            <a:r>
              <a:rPr lang="en-US" dirty="0" smtClean="0">
                <a:latin typeface="Cambria"/>
                <a:cs typeface="Cambria"/>
              </a:rPr>
              <a:t>our </a:t>
            </a:r>
            <a:r>
              <a:rPr lang="en-US" dirty="0">
                <a:latin typeface="Cambria"/>
                <a:cs typeface="Cambria"/>
              </a:rPr>
              <a:t>company and "talk story" about </a:t>
            </a:r>
            <a:r>
              <a:rPr lang="en-US" dirty="0" smtClean="0">
                <a:latin typeface="Cambria"/>
                <a:cs typeface="Cambria"/>
              </a:rPr>
              <a:t>the historical traditional life </a:t>
            </a:r>
            <a:r>
              <a:rPr lang="en-US" dirty="0">
                <a:latin typeface="Cambria"/>
                <a:cs typeface="Cambria"/>
              </a:rPr>
              <a:t>and culture in one of the most </a:t>
            </a:r>
            <a:r>
              <a:rPr lang="en-US" dirty="0" smtClean="0">
                <a:latin typeface="Cambria"/>
                <a:cs typeface="Cambria"/>
              </a:rPr>
              <a:t>precious Valleys in all Hawaii. </a:t>
            </a:r>
            <a:r>
              <a:rPr lang="en-US" dirty="0">
                <a:latin typeface="Cambria"/>
                <a:cs typeface="Cambria"/>
              </a:rPr>
              <a:t/>
            </a:r>
            <a:br>
              <a:rPr lang="en-US" dirty="0">
                <a:latin typeface="Cambria"/>
                <a:cs typeface="Cambria"/>
              </a:rPr>
            </a:br>
            <a:r>
              <a:rPr lang="en-US" dirty="0" smtClean="0">
                <a:latin typeface="Cambria"/>
                <a:cs typeface="Cambria"/>
              </a:rPr>
              <a:t>This </a:t>
            </a:r>
            <a:r>
              <a:rPr lang="en-US" dirty="0">
                <a:latin typeface="Cambria"/>
                <a:cs typeface="Cambria"/>
              </a:rPr>
              <a:t>is the perfect sacred natural Hawaiian experience for a family of four, together connecting to the land as one. </a:t>
            </a:r>
            <a:endParaRPr lang="en-US" dirty="0">
              <a:latin typeface="Cambria"/>
              <a:cs typeface="Cambria"/>
            </a:endParaRPr>
          </a:p>
          <a:p>
            <a:r>
              <a:rPr lang="en-US" dirty="0">
                <a:latin typeface="Cambria"/>
                <a:cs typeface="Cambria"/>
              </a:rPr>
              <a:t>(Hamakua District)</a:t>
            </a:r>
          </a:p>
          <a:p>
            <a:pPr algn="ctr"/>
            <a:r>
              <a:rPr lang="en-US" b="1" i="1" dirty="0" smtClean="0">
                <a:latin typeface="Cambria"/>
                <a:cs typeface="Cambria"/>
              </a:rPr>
              <a:t>Incredible and extraordinary view </a:t>
            </a:r>
            <a:r>
              <a:rPr lang="en-US" b="1" i="1" dirty="0">
                <a:latin typeface="Cambria"/>
                <a:cs typeface="Cambria"/>
              </a:rPr>
              <a:t>of a 1,600 feet waterfall</a:t>
            </a:r>
            <a:r>
              <a:rPr lang="en-US" b="1" i="1" dirty="0" smtClean="0">
                <a:latin typeface="Cambria"/>
                <a:cs typeface="Cambria"/>
              </a:rPr>
              <a:t>.</a:t>
            </a:r>
            <a:endParaRPr lang="en-US" dirty="0">
              <a:latin typeface="Cambria"/>
              <a:cs typeface="Cambria"/>
            </a:endParaRPr>
          </a:p>
        </p:txBody>
      </p:sp>
      <p:pic>
        <p:nvPicPr>
          <p:cNvPr id="5" name="Picture 4" descr="20110820-DSC_598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324" y="1005840"/>
            <a:ext cx="4175236" cy="2415540"/>
          </a:xfrm>
          <a:prstGeom prst="rect">
            <a:avLst/>
          </a:prstGeom>
        </p:spPr>
      </p:pic>
    </p:spTree>
    <p:extLst>
      <p:ext uri="{BB962C8B-B14F-4D97-AF65-F5344CB8AC3E}">
        <p14:creationId xmlns:p14="http://schemas.microsoft.com/office/powerpoint/2010/main" val="5614231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1381760"/>
            <a:ext cx="4257040" cy="4693594"/>
          </a:xfrm>
          <a:prstGeom prst="rect">
            <a:avLst/>
          </a:prstGeom>
          <a:noFill/>
        </p:spPr>
        <p:txBody>
          <a:bodyPr wrap="square" rtlCol="0">
            <a:spAutoFit/>
          </a:bodyPr>
          <a:lstStyle/>
          <a:p>
            <a:pPr algn="just"/>
            <a:r>
              <a:rPr lang="en-US" sz="1300" dirty="0" smtClean="0">
                <a:latin typeface="Time New Roman"/>
                <a:cs typeface="Time New Roman"/>
              </a:rPr>
              <a:t>The </a:t>
            </a:r>
            <a:r>
              <a:rPr lang="en-US" sz="1300" dirty="0">
                <a:latin typeface="Time New Roman"/>
                <a:cs typeface="Time New Roman"/>
              </a:rPr>
              <a:t>shimmering Healing waters of Hawai`i</a:t>
            </a:r>
          </a:p>
          <a:p>
            <a:pPr algn="just"/>
            <a:r>
              <a:rPr lang="en-US" sz="1300" dirty="0" smtClean="0">
                <a:latin typeface="Time New Roman"/>
                <a:cs typeface="Time New Roman"/>
              </a:rPr>
              <a:t>Brings </a:t>
            </a:r>
            <a:r>
              <a:rPr lang="en-US" sz="1300" dirty="0">
                <a:latin typeface="Time New Roman"/>
                <a:cs typeface="Time New Roman"/>
              </a:rPr>
              <a:t>a gentle touch that once was never known</a:t>
            </a:r>
          </a:p>
          <a:p>
            <a:pPr algn="just"/>
            <a:r>
              <a:rPr lang="en-US" sz="1300" dirty="0">
                <a:latin typeface="Time New Roman"/>
                <a:cs typeface="Time New Roman"/>
              </a:rPr>
              <a:t>The surging waters of Hawai</a:t>
            </a:r>
            <a:r>
              <a:rPr lang="en-US" sz="1300" dirty="0" smtClean="0">
                <a:latin typeface="Time New Roman"/>
                <a:cs typeface="Time New Roman"/>
              </a:rPr>
              <a:t>`I Wash </a:t>
            </a:r>
            <a:r>
              <a:rPr lang="en-US" sz="1300" dirty="0">
                <a:latin typeface="Time New Roman"/>
                <a:cs typeface="Time New Roman"/>
              </a:rPr>
              <a:t>my sorrows and all, my mind out to sea</a:t>
            </a:r>
          </a:p>
          <a:p>
            <a:pPr algn="just"/>
            <a:r>
              <a:rPr lang="en-US" sz="1300" dirty="0">
                <a:latin typeface="Time New Roman"/>
                <a:cs typeface="Time New Roman"/>
              </a:rPr>
              <a:t>Behold my island ever kissed by early evening skies</a:t>
            </a:r>
          </a:p>
          <a:p>
            <a:pPr algn="just"/>
            <a:r>
              <a:rPr lang="en-US" sz="1300" dirty="0">
                <a:latin typeface="Time New Roman"/>
                <a:cs typeface="Time New Roman"/>
              </a:rPr>
              <a:t>Embrace the vibrant sunset carried on with the sounds that ever call to you</a:t>
            </a:r>
          </a:p>
          <a:p>
            <a:pPr algn="just"/>
            <a:r>
              <a:rPr lang="en-US" sz="1300" dirty="0">
                <a:latin typeface="Time New Roman"/>
                <a:cs typeface="Time New Roman"/>
              </a:rPr>
              <a:t> </a:t>
            </a:r>
          </a:p>
          <a:p>
            <a:pPr algn="just"/>
            <a:r>
              <a:rPr lang="en-US" sz="1300" dirty="0">
                <a:latin typeface="Time New Roman"/>
                <a:cs typeface="Time New Roman"/>
              </a:rPr>
              <a:t>The tranquil touch of Hawai</a:t>
            </a:r>
            <a:r>
              <a:rPr lang="en-US" sz="1300" dirty="0" smtClean="0">
                <a:latin typeface="Time New Roman"/>
                <a:cs typeface="Time New Roman"/>
              </a:rPr>
              <a:t>`I </a:t>
            </a:r>
          </a:p>
          <a:p>
            <a:pPr algn="just"/>
            <a:r>
              <a:rPr lang="en-US" sz="1300" dirty="0" smtClean="0">
                <a:latin typeface="Time New Roman"/>
                <a:cs typeface="Time New Roman"/>
              </a:rPr>
              <a:t>Brings </a:t>
            </a:r>
            <a:r>
              <a:rPr lang="en-US" sz="1300" dirty="0">
                <a:latin typeface="Time New Roman"/>
                <a:cs typeface="Time New Roman"/>
              </a:rPr>
              <a:t>me the </a:t>
            </a:r>
            <a:r>
              <a:rPr lang="en-US" sz="1300" dirty="0" smtClean="0">
                <a:latin typeface="Time New Roman"/>
                <a:cs typeface="Time New Roman"/>
              </a:rPr>
              <a:t>Love </a:t>
            </a:r>
            <a:r>
              <a:rPr lang="en-US" sz="1300" dirty="0">
                <a:latin typeface="Time New Roman"/>
                <a:cs typeface="Time New Roman"/>
              </a:rPr>
              <a:t>I have known so long ago</a:t>
            </a:r>
          </a:p>
          <a:p>
            <a:pPr algn="just"/>
            <a:r>
              <a:rPr lang="en-US" sz="1300" dirty="0" smtClean="0">
                <a:latin typeface="Time New Roman"/>
                <a:cs typeface="Time New Roman"/>
              </a:rPr>
              <a:t>To this sacred </a:t>
            </a:r>
            <a:r>
              <a:rPr lang="en-US" sz="1300" dirty="0">
                <a:latin typeface="Time New Roman"/>
                <a:cs typeface="Time New Roman"/>
              </a:rPr>
              <a:t>shores of my Hawai`i, </a:t>
            </a:r>
          </a:p>
          <a:p>
            <a:pPr algn="just"/>
            <a:r>
              <a:rPr lang="en-US" sz="1300" dirty="0">
                <a:latin typeface="Time New Roman"/>
                <a:cs typeface="Time New Roman"/>
              </a:rPr>
              <a:t>Unlike space, will never wither away, As I </a:t>
            </a:r>
            <a:r>
              <a:rPr lang="en-US" sz="1300" dirty="0" smtClean="0">
                <a:latin typeface="Time New Roman"/>
                <a:cs typeface="Time New Roman"/>
              </a:rPr>
              <a:t>know I've </a:t>
            </a:r>
            <a:r>
              <a:rPr lang="en-US" sz="1300" dirty="0">
                <a:latin typeface="Time New Roman"/>
                <a:cs typeface="Time New Roman"/>
              </a:rPr>
              <a:t>found a paradise, heavenly embraced </a:t>
            </a:r>
            <a:r>
              <a:rPr lang="en-US" sz="1300" dirty="0" smtClean="0">
                <a:latin typeface="Time New Roman"/>
                <a:cs typeface="Time New Roman"/>
              </a:rPr>
              <a:t>in this Sacred Valley Hear </a:t>
            </a:r>
            <a:r>
              <a:rPr lang="en-US" sz="1300" dirty="0">
                <a:latin typeface="Time New Roman"/>
                <a:cs typeface="Time New Roman"/>
              </a:rPr>
              <a:t>the chatter of a </a:t>
            </a:r>
            <a:r>
              <a:rPr lang="en-US" sz="1300" dirty="0" smtClean="0">
                <a:latin typeface="Time New Roman"/>
                <a:cs typeface="Time New Roman"/>
              </a:rPr>
              <a:t>mele “Song” </a:t>
            </a:r>
            <a:r>
              <a:rPr lang="en-US" sz="1300" dirty="0">
                <a:latin typeface="Time New Roman"/>
                <a:cs typeface="Time New Roman"/>
              </a:rPr>
              <a:t>with love in a compassionate melody</a:t>
            </a:r>
          </a:p>
          <a:p>
            <a:pPr algn="just"/>
            <a:endParaRPr lang="en-US" sz="1300" dirty="0" smtClean="0">
              <a:latin typeface="Time New Roman"/>
              <a:cs typeface="Time New Roman"/>
            </a:endParaRPr>
          </a:p>
          <a:p>
            <a:pPr algn="just"/>
            <a:r>
              <a:rPr lang="en-US" sz="1300" dirty="0" smtClean="0">
                <a:latin typeface="Time New Roman"/>
                <a:cs typeface="Time New Roman"/>
              </a:rPr>
              <a:t>Hawai</a:t>
            </a:r>
            <a:r>
              <a:rPr lang="en-US" sz="1300" dirty="0">
                <a:latin typeface="Time New Roman"/>
                <a:cs typeface="Time New Roman"/>
              </a:rPr>
              <a:t>`i, with your sacred shores I've learned of the everlasting </a:t>
            </a:r>
            <a:r>
              <a:rPr lang="en-US" sz="1300" dirty="0" smtClean="0">
                <a:latin typeface="Time New Roman"/>
                <a:cs typeface="Time New Roman"/>
              </a:rPr>
              <a:t>truth Hawai</a:t>
            </a:r>
            <a:r>
              <a:rPr lang="en-US" sz="1300" dirty="0">
                <a:latin typeface="Time New Roman"/>
                <a:cs typeface="Time New Roman"/>
              </a:rPr>
              <a:t>`i, with your passion of thy beauty once </a:t>
            </a:r>
            <a:r>
              <a:rPr lang="en-US" sz="1300" dirty="0" smtClean="0">
                <a:latin typeface="Time New Roman"/>
                <a:cs typeface="Time New Roman"/>
              </a:rPr>
              <a:t>unknown</a:t>
            </a:r>
          </a:p>
          <a:p>
            <a:pPr algn="just"/>
            <a:endParaRPr lang="en-US" sz="1300" dirty="0">
              <a:latin typeface="Time New Roman"/>
              <a:cs typeface="Time New Roman"/>
            </a:endParaRPr>
          </a:p>
          <a:p>
            <a:pPr algn="just"/>
            <a:r>
              <a:rPr lang="en-US" sz="1300" dirty="0">
                <a:latin typeface="Time New Roman"/>
                <a:cs typeface="Time New Roman"/>
              </a:rPr>
              <a:t>Hiʻilawe thy empress of thy cascading Waterfall full of life with a graceful touch by sight</a:t>
            </a:r>
          </a:p>
        </p:txBody>
      </p:sp>
      <p:sp>
        <p:nvSpPr>
          <p:cNvPr id="10" name="TextBox 9"/>
          <p:cNvSpPr txBox="1"/>
          <p:nvPr/>
        </p:nvSpPr>
        <p:spPr>
          <a:xfrm>
            <a:off x="690880" y="304800"/>
            <a:ext cx="7863840" cy="954107"/>
          </a:xfrm>
          <a:prstGeom prst="rect">
            <a:avLst/>
          </a:prstGeom>
          <a:noFill/>
        </p:spPr>
        <p:txBody>
          <a:bodyPr wrap="square" rtlCol="0">
            <a:spAutoFit/>
          </a:bodyPr>
          <a:lstStyle/>
          <a:p>
            <a:pPr algn="ctr"/>
            <a:r>
              <a:rPr lang="en-US" sz="2800" b="1" dirty="0"/>
              <a:t>Healing Waters of Hawai’i</a:t>
            </a:r>
            <a:endParaRPr lang="en-US" sz="2800" dirty="0"/>
          </a:p>
          <a:p>
            <a:pPr algn="ctr"/>
            <a:endParaRPr lang="en-US" sz="2800" dirty="0"/>
          </a:p>
        </p:txBody>
      </p:sp>
      <p:sp>
        <p:nvSpPr>
          <p:cNvPr id="11" name="TextBox 10"/>
          <p:cNvSpPr txBox="1"/>
          <p:nvPr/>
        </p:nvSpPr>
        <p:spPr>
          <a:xfrm>
            <a:off x="4947920" y="1391920"/>
            <a:ext cx="3779520" cy="4893648"/>
          </a:xfrm>
          <a:prstGeom prst="rect">
            <a:avLst/>
          </a:prstGeom>
          <a:noFill/>
        </p:spPr>
        <p:txBody>
          <a:bodyPr wrap="square" rtlCol="0">
            <a:spAutoFit/>
          </a:bodyPr>
          <a:lstStyle/>
          <a:p>
            <a:pPr algn="just"/>
            <a:r>
              <a:rPr lang="en-US" sz="1300" dirty="0">
                <a:latin typeface="Time New Roman"/>
                <a:cs typeface="Time New Roman"/>
              </a:rPr>
              <a:t>Here my heart </a:t>
            </a:r>
            <a:r>
              <a:rPr lang="en-US" sz="1300" dirty="0" smtClean="0">
                <a:latin typeface="Time New Roman"/>
                <a:cs typeface="Time New Roman"/>
              </a:rPr>
              <a:t>that will </a:t>
            </a:r>
            <a:r>
              <a:rPr lang="en-US" sz="1300" dirty="0">
                <a:latin typeface="Time New Roman"/>
                <a:cs typeface="Time New Roman"/>
              </a:rPr>
              <a:t>ever trickle, to be sincere beneath the </a:t>
            </a:r>
            <a:r>
              <a:rPr lang="en-US" sz="1300" dirty="0" smtClean="0">
                <a:latin typeface="Time New Roman"/>
                <a:cs typeface="Time New Roman"/>
              </a:rPr>
              <a:t>moon of Mahina. Come </a:t>
            </a:r>
            <a:r>
              <a:rPr lang="en-US" sz="1300" dirty="0">
                <a:latin typeface="Time New Roman"/>
                <a:cs typeface="Time New Roman"/>
              </a:rPr>
              <a:t>to feel the healing waters of Hawai`</a:t>
            </a:r>
            <a:r>
              <a:rPr lang="en-US" sz="1300" dirty="0" smtClean="0">
                <a:latin typeface="Time New Roman"/>
                <a:cs typeface="Time New Roman"/>
              </a:rPr>
              <a:t>i. My </a:t>
            </a:r>
            <a:r>
              <a:rPr lang="en-US" sz="1300" dirty="0">
                <a:latin typeface="Time New Roman"/>
                <a:cs typeface="Time New Roman"/>
              </a:rPr>
              <a:t>loving island of Hawai</a:t>
            </a:r>
            <a:r>
              <a:rPr lang="en-US" sz="1300" dirty="0" smtClean="0">
                <a:latin typeface="Time New Roman"/>
                <a:cs typeface="Time New Roman"/>
              </a:rPr>
              <a:t>`I. My Great Kingdom </a:t>
            </a:r>
            <a:r>
              <a:rPr lang="en-US" sz="1300" dirty="0">
                <a:latin typeface="Time New Roman"/>
                <a:cs typeface="Time New Roman"/>
              </a:rPr>
              <a:t>of my heart that will always yearn to </a:t>
            </a:r>
            <a:r>
              <a:rPr lang="en-US" sz="1300" dirty="0" smtClean="0">
                <a:latin typeface="Time New Roman"/>
                <a:cs typeface="Time New Roman"/>
              </a:rPr>
              <a:t>stay Into </a:t>
            </a:r>
            <a:r>
              <a:rPr lang="en-US" sz="1300" dirty="0">
                <a:latin typeface="Time New Roman"/>
                <a:cs typeface="Time New Roman"/>
              </a:rPr>
              <a:t>your arms of my Hawai`i </a:t>
            </a:r>
          </a:p>
          <a:p>
            <a:pPr algn="just"/>
            <a:r>
              <a:rPr lang="en-US" sz="1300" dirty="0">
                <a:latin typeface="Time New Roman"/>
                <a:cs typeface="Time New Roman"/>
              </a:rPr>
              <a:t>I shall ever embrace </a:t>
            </a:r>
            <a:r>
              <a:rPr lang="en-US" sz="1300" dirty="0" smtClean="0">
                <a:latin typeface="Time New Roman"/>
                <a:cs typeface="Time New Roman"/>
              </a:rPr>
              <a:t>my </a:t>
            </a:r>
            <a:r>
              <a:rPr lang="en-US" sz="1300" dirty="0">
                <a:latin typeface="Time New Roman"/>
                <a:cs typeface="Time New Roman"/>
              </a:rPr>
              <a:t>love </a:t>
            </a:r>
            <a:r>
              <a:rPr lang="en-US" sz="1300" dirty="0" smtClean="0">
                <a:latin typeface="Time New Roman"/>
                <a:cs typeface="Time New Roman"/>
              </a:rPr>
              <a:t>to be with her so ever more. Behold </a:t>
            </a:r>
            <a:r>
              <a:rPr lang="en-US" sz="1300" dirty="0">
                <a:latin typeface="Time New Roman"/>
                <a:cs typeface="Time New Roman"/>
              </a:rPr>
              <a:t>this sacred </a:t>
            </a:r>
            <a:r>
              <a:rPr lang="en-US" sz="1300" dirty="0" smtClean="0">
                <a:latin typeface="Time New Roman"/>
                <a:cs typeface="Time New Roman"/>
              </a:rPr>
              <a:t>Valley of mine, </a:t>
            </a:r>
            <a:r>
              <a:rPr lang="en-US" sz="1300" dirty="0">
                <a:latin typeface="Time New Roman"/>
                <a:cs typeface="Time New Roman"/>
              </a:rPr>
              <a:t>ever transforming but always still the </a:t>
            </a:r>
            <a:r>
              <a:rPr lang="en-US" sz="1300" dirty="0" smtClean="0">
                <a:latin typeface="Time New Roman"/>
                <a:cs typeface="Time New Roman"/>
              </a:rPr>
              <a:t>same. Once </a:t>
            </a:r>
            <a:r>
              <a:rPr lang="en-US" sz="1300" dirty="0">
                <a:latin typeface="Time New Roman"/>
                <a:cs typeface="Time New Roman"/>
              </a:rPr>
              <a:t>you feel </a:t>
            </a:r>
            <a:r>
              <a:rPr lang="en-US" sz="1300" dirty="0" smtClean="0">
                <a:latin typeface="Time New Roman"/>
                <a:cs typeface="Time New Roman"/>
              </a:rPr>
              <a:t>you, I </a:t>
            </a:r>
            <a:r>
              <a:rPr lang="en-US" sz="1300" dirty="0">
                <a:latin typeface="Time New Roman"/>
                <a:cs typeface="Time New Roman"/>
              </a:rPr>
              <a:t>will discover </a:t>
            </a:r>
            <a:r>
              <a:rPr lang="en-US" sz="1300" dirty="0" smtClean="0">
                <a:latin typeface="Time New Roman"/>
                <a:cs typeface="Time New Roman"/>
              </a:rPr>
              <a:t>this Sacred Breath of calling unto you.</a:t>
            </a:r>
            <a:endParaRPr lang="en-US" sz="1300" dirty="0">
              <a:latin typeface="Time New Roman"/>
              <a:cs typeface="Time New Roman"/>
            </a:endParaRPr>
          </a:p>
          <a:p>
            <a:pPr algn="just"/>
            <a:r>
              <a:rPr lang="en-US" sz="1300" dirty="0">
                <a:latin typeface="Time New Roman"/>
                <a:cs typeface="Time New Roman"/>
              </a:rPr>
              <a:t> </a:t>
            </a:r>
          </a:p>
          <a:p>
            <a:pPr algn="just"/>
            <a:r>
              <a:rPr lang="en-US" sz="1300" dirty="0">
                <a:latin typeface="Time New Roman"/>
                <a:cs typeface="Time New Roman"/>
              </a:rPr>
              <a:t>Hawai`i, sacred </a:t>
            </a:r>
            <a:r>
              <a:rPr lang="en-US" sz="1300" dirty="0" smtClean="0">
                <a:latin typeface="Time New Roman"/>
                <a:cs typeface="Time New Roman"/>
              </a:rPr>
              <a:t>Waterfalls </a:t>
            </a:r>
            <a:r>
              <a:rPr lang="en-US" sz="1300" dirty="0">
                <a:latin typeface="Time New Roman"/>
                <a:cs typeface="Time New Roman"/>
              </a:rPr>
              <a:t>I've learned of </a:t>
            </a:r>
            <a:r>
              <a:rPr lang="en-US" sz="1300" dirty="0" smtClean="0">
                <a:latin typeface="Time New Roman"/>
                <a:cs typeface="Time New Roman"/>
              </a:rPr>
              <a:t>this </a:t>
            </a:r>
            <a:r>
              <a:rPr lang="en-US" sz="1300" dirty="0">
                <a:latin typeface="Time New Roman"/>
                <a:cs typeface="Time New Roman"/>
              </a:rPr>
              <a:t>everlasting </a:t>
            </a:r>
            <a:r>
              <a:rPr lang="en-US" sz="1300" dirty="0" smtClean="0">
                <a:latin typeface="Time New Roman"/>
                <a:cs typeface="Time New Roman"/>
              </a:rPr>
              <a:t>truth with </a:t>
            </a:r>
            <a:r>
              <a:rPr lang="en-US" sz="1300" dirty="0">
                <a:latin typeface="Time New Roman"/>
                <a:cs typeface="Time New Roman"/>
              </a:rPr>
              <a:t>your passion of thy beauty once unknown</a:t>
            </a:r>
          </a:p>
          <a:p>
            <a:pPr algn="just"/>
            <a:endParaRPr lang="en-US" sz="1300" dirty="0" smtClean="0">
              <a:latin typeface="Time New Roman"/>
              <a:cs typeface="Time New Roman"/>
            </a:endParaRPr>
          </a:p>
          <a:p>
            <a:pPr algn="just"/>
            <a:r>
              <a:rPr lang="en-US" sz="1300" dirty="0" smtClean="0">
                <a:latin typeface="Time New Roman"/>
                <a:cs typeface="Time New Roman"/>
              </a:rPr>
              <a:t>Hiʻilawe </a:t>
            </a:r>
            <a:r>
              <a:rPr lang="en-US" sz="1300" dirty="0">
                <a:latin typeface="Time New Roman"/>
                <a:cs typeface="Time New Roman"/>
              </a:rPr>
              <a:t>thy empress of thy </a:t>
            </a:r>
            <a:r>
              <a:rPr lang="en-US" sz="1300" dirty="0" smtClean="0">
                <a:latin typeface="Time New Roman"/>
                <a:cs typeface="Time New Roman"/>
              </a:rPr>
              <a:t>cascading Waterfalls </a:t>
            </a:r>
            <a:r>
              <a:rPr lang="en-US" sz="1300" dirty="0">
                <a:latin typeface="Time New Roman"/>
                <a:cs typeface="Time New Roman"/>
              </a:rPr>
              <a:t>full </a:t>
            </a:r>
            <a:r>
              <a:rPr lang="en-US" sz="1300" dirty="0" smtClean="0">
                <a:latin typeface="Time New Roman"/>
                <a:cs typeface="Time New Roman"/>
              </a:rPr>
              <a:t>of life with a graceful touch </a:t>
            </a:r>
            <a:r>
              <a:rPr lang="en-US" sz="1300" dirty="0">
                <a:latin typeface="Time New Roman"/>
                <a:cs typeface="Time New Roman"/>
              </a:rPr>
              <a:t>by sight</a:t>
            </a:r>
          </a:p>
          <a:p>
            <a:pPr algn="just"/>
            <a:endParaRPr lang="en-US" sz="1300" dirty="0" smtClean="0">
              <a:latin typeface="Time New Roman"/>
              <a:cs typeface="Time New Roman"/>
            </a:endParaRPr>
          </a:p>
          <a:p>
            <a:pPr algn="just"/>
            <a:r>
              <a:rPr lang="en-US" sz="1300" dirty="0" smtClean="0">
                <a:latin typeface="Time New Roman"/>
                <a:cs typeface="Time New Roman"/>
              </a:rPr>
              <a:t>Hear </a:t>
            </a:r>
            <a:r>
              <a:rPr lang="en-US" sz="1300" dirty="0">
                <a:latin typeface="Time New Roman"/>
                <a:cs typeface="Time New Roman"/>
              </a:rPr>
              <a:t>my heart </a:t>
            </a:r>
            <a:r>
              <a:rPr lang="en-US" sz="1300" dirty="0" smtClean="0">
                <a:latin typeface="Time New Roman"/>
                <a:cs typeface="Time New Roman"/>
              </a:rPr>
              <a:t>that will </a:t>
            </a:r>
            <a:r>
              <a:rPr lang="en-US" sz="1300" dirty="0">
                <a:latin typeface="Time New Roman"/>
                <a:cs typeface="Time New Roman"/>
              </a:rPr>
              <a:t>ever </a:t>
            </a:r>
            <a:r>
              <a:rPr lang="en-US" sz="1300" dirty="0" smtClean="0">
                <a:latin typeface="Time New Roman"/>
                <a:cs typeface="Time New Roman"/>
              </a:rPr>
              <a:t>trickle o Hiʻilawe, </a:t>
            </a:r>
            <a:r>
              <a:rPr lang="en-US" sz="1300" dirty="0">
                <a:latin typeface="Time New Roman"/>
                <a:cs typeface="Time New Roman"/>
              </a:rPr>
              <a:t>to be sincere beneath the </a:t>
            </a:r>
            <a:r>
              <a:rPr lang="en-US" sz="1300" dirty="0" smtClean="0">
                <a:latin typeface="Time New Roman"/>
                <a:cs typeface="Time New Roman"/>
              </a:rPr>
              <a:t>moon </a:t>
            </a:r>
            <a:r>
              <a:rPr lang="en-US" sz="1300" dirty="0">
                <a:latin typeface="Time New Roman"/>
                <a:cs typeface="Time New Roman"/>
              </a:rPr>
              <a:t>of </a:t>
            </a:r>
            <a:r>
              <a:rPr lang="en-US" sz="1300" dirty="0" smtClean="0">
                <a:latin typeface="Time New Roman"/>
                <a:cs typeface="Time New Roman"/>
              </a:rPr>
              <a:t>Mahina.</a:t>
            </a:r>
          </a:p>
          <a:p>
            <a:pPr algn="just"/>
            <a:endParaRPr lang="en-US" sz="1300" dirty="0">
              <a:latin typeface="Time New Roman"/>
              <a:cs typeface="Time New Roman"/>
            </a:endParaRPr>
          </a:p>
          <a:p>
            <a:pPr algn="ctr"/>
            <a:r>
              <a:rPr lang="en-US" sz="1300" b="1" dirty="0">
                <a:latin typeface="Time New Roman"/>
                <a:cs typeface="Time New Roman"/>
              </a:rPr>
              <a:t>F</a:t>
            </a:r>
            <a:r>
              <a:rPr lang="en-US" sz="1300" b="1" dirty="0" smtClean="0">
                <a:latin typeface="Time New Roman"/>
                <a:cs typeface="Time New Roman"/>
              </a:rPr>
              <a:t>eel </a:t>
            </a:r>
            <a:r>
              <a:rPr lang="en-US" sz="1300" b="1" dirty="0">
                <a:latin typeface="Time New Roman"/>
                <a:cs typeface="Time New Roman"/>
              </a:rPr>
              <a:t>the healing waters of Hawai`</a:t>
            </a:r>
            <a:r>
              <a:rPr lang="en-US" sz="1300" b="1" dirty="0" smtClean="0">
                <a:latin typeface="Time New Roman"/>
                <a:cs typeface="Time New Roman"/>
              </a:rPr>
              <a:t>i</a:t>
            </a:r>
            <a:endParaRPr lang="en-US" sz="1300" b="1" dirty="0">
              <a:latin typeface="Time New Roman"/>
              <a:cs typeface="Time New Roman"/>
            </a:endParaRPr>
          </a:p>
        </p:txBody>
      </p:sp>
      <p:pic>
        <p:nvPicPr>
          <p:cNvPr id="12" name="Picture 11"/>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Tree>
    <p:extLst>
      <p:ext uri="{BB962C8B-B14F-4D97-AF65-F5344CB8AC3E}">
        <p14:creationId xmlns:p14="http://schemas.microsoft.com/office/powerpoint/2010/main" val="17146743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0480" y="215612"/>
            <a:ext cx="3230880" cy="584776"/>
          </a:xfrm>
          <a:prstGeom prst="rect">
            <a:avLst/>
          </a:prstGeom>
          <a:noFill/>
        </p:spPr>
        <p:txBody>
          <a:bodyPr wrap="square" rtlCol="0">
            <a:spAutoFit/>
          </a:bodyPr>
          <a:lstStyle/>
          <a:p>
            <a:pPr algn="ctr"/>
            <a:r>
              <a:rPr lang="en-US" sz="3200" b="1" dirty="0" smtClean="0">
                <a:latin typeface="Times New Roman"/>
                <a:cs typeface="Times New Roman"/>
              </a:rPr>
              <a:t>Hiʻilawe</a:t>
            </a:r>
            <a:endParaRPr lang="en-US" sz="3200" b="1" dirty="0">
              <a:latin typeface="Times New Roman"/>
              <a:cs typeface="Times New Roman"/>
            </a:endParaRPr>
          </a:p>
        </p:txBody>
      </p:sp>
      <p:sp>
        <p:nvSpPr>
          <p:cNvPr id="5" name="TextBox 4"/>
          <p:cNvSpPr txBox="1"/>
          <p:nvPr/>
        </p:nvSpPr>
        <p:spPr>
          <a:xfrm>
            <a:off x="5689601" y="223520"/>
            <a:ext cx="3302000" cy="6986526"/>
          </a:xfrm>
          <a:prstGeom prst="rect">
            <a:avLst/>
          </a:prstGeom>
          <a:noFill/>
        </p:spPr>
        <p:txBody>
          <a:bodyPr wrap="square" rtlCol="0">
            <a:spAutoFit/>
          </a:bodyPr>
          <a:lstStyle/>
          <a:p>
            <a:r>
              <a:rPr lang="en-US" sz="1400" dirty="0">
                <a:latin typeface="Times New Roman"/>
                <a:cs typeface="Times New Roman"/>
              </a:rPr>
              <a:t>All eyes are on Hi`ilawe</a:t>
            </a:r>
          </a:p>
          <a:p>
            <a:r>
              <a:rPr lang="en-US" sz="1400" dirty="0">
                <a:latin typeface="Times New Roman"/>
                <a:cs typeface="Times New Roman"/>
              </a:rPr>
              <a:t>In the sparkling lowlands of Maukele</a:t>
            </a:r>
          </a:p>
          <a:p>
            <a:r>
              <a:rPr lang="en-US" sz="1400" dirty="0">
                <a:latin typeface="Times New Roman"/>
                <a:cs typeface="Times New Roman"/>
              </a:rPr>
              <a:t> </a:t>
            </a:r>
          </a:p>
          <a:p>
            <a:r>
              <a:rPr lang="en-US" sz="1400" dirty="0">
                <a:latin typeface="Times New Roman"/>
                <a:cs typeface="Times New Roman"/>
              </a:rPr>
              <a:t>I have not been trapped by the gossip</a:t>
            </a:r>
          </a:p>
          <a:p>
            <a:r>
              <a:rPr lang="en-US" sz="1400" dirty="0">
                <a:latin typeface="Times New Roman"/>
                <a:cs typeface="Times New Roman"/>
              </a:rPr>
              <a:t>Chattering everywhere in Waipi`o</a:t>
            </a:r>
          </a:p>
          <a:p>
            <a:r>
              <a:rPr lang="en-US" sz="1400" dirty="0">
                <a:latin typeface="Times New Roman"/>
                <a:cs typeface="Times New Roman"/>
              </a:rPr>
              <a:t> </a:t>
            </a:r>
          </a:p>
          <a:p>
            <a:r>
              <a:rPr lang="en-US" sz="1400" dirty="0">
                <a:latin typeface="Times New Roman"/>
                <a:cs typeface="Times New Roman"/>
              </a:rPr>
              <a:t>I am not caught</a:t>
            </a:r>
          </a:p>
          <a:p>
            <a:r>
              <a:rPr lang="en-US" sz="1400" dirty="0">
                <a:latin typeface="Times New Roman"/>
                <a:cs typeface="Times New Roman"/>
              </a:rPr>
              <a:t>For I am the mist of the mountains</a:t>
            </a:r>
          </a:p>
          <a:p>
            <a:r>
              <a:rPr lang="en-US" sz="1400" dirty="0">
                <a:latin typeface="Times New Roman"/>
                <a:cs typeface="Times New Roman"/>
              </a:rPr>
              <a:t> </a:t>
            </a:r>
          </a:p>
          <a:p>
            <a:r>
              <a:rPr lang="en-US" sz="1400" dirty="0">
                <a:latin typeface="Times New Roman"/>
                <a:cs typeface="Times New Roman"/>
              </a:rPr>
              <a:t>I am the darling of the parents</a:t>
            </a:r>
          </a:p>
          <a:p>
            <a:r>
              <a:rPr lang="en-US" sz="1400" dirty="0">
                <a:latin typeface="Times New Roman"/>
                <a:cs typeface="Times New Roman"/>
              </a:rPr>
              <a:t>And a lei for the necks of grandparents</a:t>
            </a:r>
          </a:p>
          <a:p>
            <a:r>
              <a:rPr lang="en-US" sz="1400" dirty="0">
                <a:latin typeface="Times New Roman"/>
                <a:cs typeface="Times New Roman"/>
              </a:rPr>
              <a:t>*Beloved of my parents</a:t>
            </a:r>
          </a:p>
          <a:p>
            <a:r>
              <a:rPr lang="en-US" sz="1400" dirty="0">
                <a:latin typeface="Times New Roman"/>
                <a:cs typeface="Times New Roman"/>
              </a:rPr>
              <a:t> </a:t>
            </a:r>
          </a:p>
          <a:p>
            <a:r>
              <a:rPr lang="en-US" sz="1400" dirty="0">
                <a:latin typeface="Times New Roman"/>
                <a:cs typeface="Times New Roman"/>
              </a:rPr>
              <a:t>The fragrance is wafted from Puna</a:t>
            </a:r>
          </a:p>
          <a:p>
            <a:r>
              <a:rPr lang="en-US" sz="1400" dirty="0">
                <a:latin typeface="Times New Roman"/>
                <a:cs typeface="Times New Roman"/>
              </a:rPr>
              <a:t>And lives at Hi`ilawe waterfall</a:t>
            </a:r>
          </a:p>
          <a:p>
            <a:r>
              <a:rPr lang="en-US" sz="1400" dirty="0">
                <a:latin typeface="Times New Roman"/>
                <a:cs typeface="Times New Roman"/>
              </a:rPr>
              <a:t> </a:t>
            </a:r>
          </a:p>
          <a:p>
            <a:r>
              <a:rPr lang="en-US" sz="1400" dirty="0">
                <a:latin typeface="Times New Roman"/>
                <a:cs typeface="Times New Roman"/>
              </a:rPr>
              <a:t>I was at the bosom of Ha`i, the woman</a:t>
            </a:r>
          </a:p>
          <a:p>
            <a:r>
              <a:rPr lang="en-US" sz="1400" dirty="0">
                <a:latin typeface="Times New Roman"/>
                <a:cs typeface="Times New Roman"/>
              </a:rPr>
              <a:t>At the beloved bosom of Ha`inakolo</a:t>
            </a:r>
          </a:p>
          <a:p>
            <a:r>
              <a:rPr lang="en-US" sz="1400" dirty="0">
                <a:latin typeface="Times New Roman"/>
                <a:cs typeface="Times New Roman"/>
              </a:rPr>
              <a:t> </a:t>
            </a:r>
          </a:p>
          <a:p>
            <a:r>
              <a:rPr lang="en-US" sz="1400" dirty="0">
                <a:latin typeface="Times New Roman"/>
                <a:cs typeface="Times New Roman"/>
              </a:rPr>
              <a:t>Annoyed at the many birds</a:t>
            </a:r>
          </a:p>
          <a:p>
            <a:r>
              <a:rPr lang="en-US" sz="1400" dirty="0">
                <a:latin typeface="Times New Roman"/>
                <a:cs typeface="Times New Roman"/>
              </a:rPr>
              <a:t>They were indifferent to the distress they caused</a:t>
            </a:r>
          </a:p>
          <a:p>
            <a:r>
              <a:rPr lang="en-US" sz="1400" dirty="0">
                <a:latin typeface="Times New Roman"/>
                <a:cs typeface="Times New Roman"/>
              </a:rPr>
              <a:t> </a:t>
            </a:r>
          </a:p>
          <a:p>
            <a:r>
              <a:rPr lang="en-US" sz="1400" dirty="0">
                <a:latin typeface="Times New Roman"/>
                <a:cs typeface="Times New Roman"/>
              </a:rPr>
              <a:t>You are my companion in the day of joy</a:t>
            </a:r>
          </a:p>
          <a:p>
            <a:r>
              <a:rPr lang="en-US" sz="1400" dirty="0">
                <a:latin typeface="Times New Roman"/>
                <a:cs typeface="Times New Roman"/>
              </a:rPr>
              <a:t>The many birds there caused a commotion</a:t>
            </a:r>
          </a:p>
          <a:p>
            <a:r>
              <a:rPr lang="en-US" sz="1400" dirty="0">
                <a:latin typeface="Times New Roman"/>
                <a:cs typeface="Times New Roman"/>
              </a:rPr>
              <a:t> </a:t>
            </a:r>
          </a:p>
          <a:p>
            <a:r>
              <a:rPr lang="en-US" sz="1400" dirty="0">
                <a:latin typeface="Times New Roman"/>
                <a:cs typeface="Times New Roman"/>
              </a:rPr>
              <a:t>It is my great skill</a:t>
            </a:r>
          </a:p>
          <a:p>
            <a:r>
              <a:rPr lang="en-US" sz="1400" dirty="0">
                <a:latin typeface="Times New Roman"/>
                <a:cs typeface="Times New Roman"/>
              </a:rPr>
              <a:t>The waves of the ocean overwhelm us</a:t>
            </a:r>
          </a:p>
          <a:p>
            <a:r>
              <a:rPr lang="en-US" sz="1400" dirty="0">
                <a:latin typeface="Times New Roman"/>
                <a:cs typeface="Times New Roman"/>
              </a:rPr>
              <a:t> </a:t>
            </a:r>
          </a:p>
          <a:p>
            <a:r>
              <a:rPr lang="en-US" sz="1400" dirty="0">
                <a:latin typeface="Times New Roman"/>
                <a:cs typeface="Times New Roman"/>
              </a:rPr>
              <a:t>The ocean rages fearfully</a:t>
            </a:r>
          </a:p>
          <a:p>
            <a:r>
              <a:rPr lang="en-US" sz="1400" dirty="0">
                <a:latin typeface="Times New Roman"/>
                <a:cs typeface="Times New Roman"/>
              </a:rPr>
              <a:t>But my steering is </a:t>
            </a:r>
            <a:r>
              <a:rPr lang="en-US" sz="1400" dirty="0" smtClean="0">
                <a:latin typeface="Times New Roman"/>
                <a:cs typeface="Times New Roman"/>
              </a:rPr>
              <a:t>skillfull</a:t>
            </a:r>
            <a:endParaRPr lang="en-US" sz="1400" dirty="0">
              <a:latin typeface="Times New Roman"/>
              <a:cs typeface="Times New Roman"/>
            </a:endParaRPr>
          </a:p>
        </p:txBody>
      </p:sp>
      <p:sp>
        <p:nvSpPr>
          <p:cNvPr id="6" name="TextBox 5"/>
          <p:cNvSpPr txBox="1"/>
          <p:nvPr/>
        </p:nvSpPr>
        <p:spPr>
          <a:xfrm>
            <a:off x="304800" y="223520"/>
            <a:ext cx="3027680" cy="6986526"/>
          </a:xfrm>
          <a:prstGeom prst="rect">
            <a:avLst/>
          </a:prstGeom>
          <a:noFill/>
        </p:spPr>
        <p:txBody>
          <a:bodyPr wrap="square" rtlCol="0">
            <a:spAutoFit/>
          </a:bodyPr>
          <a:lstStyle/>
          <a:p>
            <a:r>
              <a:rPr lang="en-US" sz="1400" dirty="0">
                <a:latin typeface="Times New Roman"/>
                <a:cs typeface="Times New Roman"/>
              </a:rPr>
              <a:t>Kûmaka ka `ikena iâ Hi`ilawe</a:t>
            </a:r>
          </a:p>
          <a:p>
            <a:r>
              <a:rPr lang="en-US" sz="1400" dirty="0">
                <a:latin typeface="Times New Roman"/>
                <a:cs typeface="Times New Roman"/>
              </a:rPr>
              <a:t>Ka papa lohi mai a`o Maukele</a:t>
            </a:r>
          </a:p>
          <a:p>
            <a:r>
              <a:rPr lang="en-US" sz="1400" dirty="0">
                <a:latin typeface="Times New Roman"/>
                <a:cs typeface="Times New Roman"/>
              </a:rPr>
              <a:t> </a:t>
            </a:r>
          </a:p>
          <a:p>
            <a:r>
              <a:rPr lang="en-US" sz="1400" dirty="0">
                <a:latin typeface="Times New Roman"/>
                <a:cs typeface="Times New Roman"/>
              </a:rPr>
              <a:t>Pakele mai au i ka nui manu</a:t>
            </a:r>
          </a:p>
          <a:p>
            <a:r>
              <a:rPr lang="en-US" sz="1400" dirty="0">
                <a:latin typeface="Times New Roman"/>
                <a:cs typeface="Times New Roman"/>
              </a:rPr>
              <a:t>Hau wala`au nei puni Waipi`o</a:t>
            </a:r>
          </a:p>
          <a:p>
            <a:r>
              <a:rPr lang="en-US" sz="1400" dirty="0">
                <a:latin typeface="Times New Roman"/>
                <a:cs typeface="Times New Roman"/>
              </a:rPr>
              <a:t> </a:t>
            </a:r>
          </a:p>
          <a:p>
            <a:r>
              <a:rPr lang="en-US" sz="1400" dirty="0">
                <a:latin typeface="Times New Roman"/>
                <a:cs typeface="Times New Roman"/>
              </a:rPr>
              <a:t>`A`ole nô wau e loa`a mai</a:t>
            </a:r>
          </a:p>
          <a:p>
            <a:r>
              <a:rPr lang="en-US" sz="1400" dirty="0">
                <a:latin typeface="Times New Roman"/>
                <a:cs typeface="Times New Roman"/>
              </a:rPr>
              <a:t>A he uhiwai au no ke kuahiwi</a:t>
            </a:r>
          </a:p>
          <a:p>
            <a:r>
              <a:rPr lang="en-US" sz="1400" dirty="0">
                <a:latin typeface="Times New Roman"/>
                <a:cs typeface="Times New Roman"/>
              </a:rPr>
              <a:t> </a:t>
            </a:r>
          </a:p>
          <a:p>
            <a:r>
              <a:rPr lang="en-US" sz="1400" dirty="0">
                <a:latin typeface="Times New Roman"/>
                <a:cs typeface="Times New Roman"/>
              </a:rPr>
              <a:t>He hiwahiwa au na ka makua</a:t>
            </a:r>
          </a:p>
          <a:p>
            <a:r>
              <a:rPr lang="en-US" sz="1400" dirty="0">
                <a:latin typeface="Times New Roman"/>
                <a:cs typeface="Times New Roman"/>
              </a:rPr>
              <a:t>A he lei `â`î na ke kupuna</a:t>
            </a:r>
          </a:p>
          <a:p>
            <a:r>
              <a:rPr lang="en-US" sz="1400" dirty="0">
                <a:latin typeface="Times New Roman"/>
                <a:cs typeface="Times New Roman"/>
              </a:rPr>
              <a:t>*(A he milimili ho`i na ka makua)</a:t>
            </a:r>
          </a:p>
          <a:p>
            <a:r>
              <a:rPr lang="en-US" sz="1400" dirty="0">
                <a:latin typeface="Times New Roman"/>
                <a:cs typeface="Times New Roman"/>
              </a:rPr>
              <a:t> </a:t>
            </a:r>
          </a:p>
          <a:p>
            <a:r>
              <a:rPr lang="en-US" sz="1400" dirty="0">
                <a:latin typeface="Times New Roman"/>
                <a:cs typeface="Times New Roman"/>
              </a:rPr>
              <a:t>No Puna ke `ala i hali `ia mai</a:t>
            </a:r>
          </a:p>
          <a:p>
            <a:r>
              <a:rPr lang="en-US" sz="1400" dirty="0">
                <a:latin typeface="Times New Roman"/>
                <a:cs typeface="Times New Roman"/>
              </a:rPr>
              <a:t>Noho i ka wailele a`o Hi`ilawe</a:t>
            </a:r>
          </a:p>
          <a:p>
            <a:r>
              <a:rPr lang="en-US" sz="1400" dirty="0">
                <a:latin typeface="Times New Roman"/>
                <a:cs typeface="Times New Roman"/>
              </a:rPr>
              <a:t> </a:t>
            </a:r>
          </a:p>
          <a:p>
            <a:r>
              <a:rPr lang="en-US" sz="1400" dirty="0">
                <a:latin typeface="Times New Roman"/>
                <a:cs typeface="Times New Roman"/>
              </a:rPr>
              <a:t>I ka poli nô au o Ha`i wahine</a:t>
            </a:r>
          </a:p>
          <a:p>
            <a:r>
              <a:rPr lang="en-US" sz="1400" dirty="0">
                <a:latin typeface="Times New Roman"/>
                <a:cs typeface="Times New Roman"/>
              </a:rPr>
              <a:t>I ka poli aloha o Ha`inakolo</a:t>
            </a:r>
          </a:p>
          <a:p>
            <a:r>
              <a:rPr lang="en-US" sz="1400" dirty="0">
                <a:latin typeface="Times New Roman"/>
                <a:cs typeface="Times New Roman"/>
              </a:rPr>
              <a:t> </a:t>
            </a:r>
          </a:p>
          <a:p>
            <a:r>
              <a:rPr lang="en-US" sz="1400" dirty="0">
                <a:latin typeface="Times New Roman"/>
                <a:cs typeface="Times New Roman"/>
              </a:rPr>
              <a:t>Ho`okolo `ia aku i ka nui manu</a:t>
            </a:r>
          </a:p>
          <a:p>
            <a:r>
              <a:rPr lang="en-US" sz="1400" dirty="0">
                <a:latin typeface="Times New Roman"/>
                <a:cs typeface="Times New Roman"/>
              </a:rPr>
              <a:t>I like ke ka`ina meka uahoa</a:t>
            </a:r>
          </a:p>
          <a:p>
            <a:r>
              <a:rPr lang="en-US" sz="1400" dirty="0">
                <a:latin typeface="Times New Roman"/>
                <a:cs typeface="Times New Roman"/>
              </a:rPr>
              <a:t> </a:t>
            </a:r>
          </a:p>
          <a:p>
            <a:r>
              <a:rPr lang="en-US" sz="1400" dirty="0">
                <a:latin typeface="Times New Roman"/>
                <a:cs typeface="Times New Roman"/>
              </a:rPr>
              <a:t>He hoa `oe no ka lâ le`ale`a</a:t>
            </a:r>
          </a:p>
          <a:p>
            <a:r>
              <a:rPr lang="en-US" sz="1400" dirty="0">
                <a:latin typeface="Times New Roman"/>
                <a:cs typeface="Times New Roman"/>
              </a:rPr>
              <a:t>Na ka nui manu iho haunaele</a:t>
            </a:r>
          </a:p>
          <a:p>
            <a:r>
              <a:rPr lang="en-US" sz="1400" dirty="0">
                <a:latin typeface="Times New Roman"/>
                <a:cs typeface="Times New Roman"/>
              </a:rPr>
              <a:t> </a:t>
            </a:r>
          </a:p>
          <a:p>
            <a:r>
              <a:rPr lang="en-US" sz="1400" dirty="0">
                <a:latin typeface="Times New Roman"/>
                <a:cs typeface="Times New Roman"/>
              </a:rPr>
              <a:t>E `ole ko`u nui piha akamai</a:t>
            </a:r>
          </a:p>
          <a:p>
            <a:r>
              <a:rPr lang="en-US" sz="1400" dirty="0">
                <a:latin typeface="Times New Roman"/>
                <a:cs typeface="Times New Roman"/>
              </a:rPr>
              <a:t>Hala a`e nâ `ale o ka moana</a:t>
            </a:r>
          </a:p>
          <a:p>
            <a:r>
              <a:rPr lang="en-US" sz="1400" dirty="0">
                <a:latin typeface="Times New Roman"/>
                <a:cs typeface="Times New Roman"/>
              </a:rPr>
              <a:t> </a:t>
            </a:r>
          </a:p>
          <a:p>
            <a:r>
              <a:rPr lang="en-US" sz="1400" dirty="0">
                <a:latin typeface="Times New Roman"/>
                <a:cs typeface="Times New Roman"/>
              </a:rPr>
              <a:t>Hao mai ka moana kau e ka weli</a:t>
            </a:r>
          </a:p>
          <a:p>
            <a:r>
              <a:rPr lang="en-US" sz="1400" dirty="0">
                <a:latin typeface="Times New Roman"/>
                <a:cs typeface="Times New Roman"/>
              </a:rPr>
              <a:t>Mea `ole na`e ia no ia ho`okele</a:t>
            </a:r>
          </a:p>
          <a:p>
            <a:r>
              <a:rPr lang="en-US" sz="1400" dirty="0">
                <a:latin typeface="Times New Roman"/>
                <a:cs typeface="Times New Roman"/>
              </a:rPr>
              <a:t> </a:t>
            </a:r>
          </a:p>
          <a:p>
            <a:endParaRPr lang="en-US" sz="1400" dirty="0">
              <a:latin typeface="Times New Roman"/>
              <a:cs typeface="Times New Roman"/>
            </a:endParaRPr>
          </a:p>
        </p:txBody>
      </p:sp>
      <p:pic>
        <p:nvPicPr>
          <p:cNvPr id="8" name="Picture 7"/>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Tree>
    <p:extLst>
      <p:ext uri="{BB962C8B-B14F-4D97-AF65-F5344CB8AC3E}">
        <p14:creationId xmlns:p14="http://schemas.microsoft.com/office/powerpoint/2010/main" val="25652403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4320" y="215612"/>
            <a:ext cx="2743200" cy="584776"/>
          </a:xfrm>
          <a:prstGeom prst="rect">
            <a:avLst/>
          </a:prstGeom>
          <a:noFill/>
        </p:spPr>
        <p:txBody>
          <a:bodyPr wrap="square" rtlCol="0">
            <a:spAutoFit/>
          </a:bodyPr>
          <a:lstStyle/>
          <a:p>
            <a:pPr algn="ctr"/>
            <a:r>
              <a:rPr lang="en-US" sz="3200" b="1" dirty="0" smtClean="0">
                <a:latin typeface="Times New Roman"/>
                <a:cs typeface="Times New Roman"/>
              </a:rPr>
              <a:t>Hiʻilawe</a:t>
            </a:r>
            <a:endParaRPr lang="en-US" sz="3200" b="1" dirty="0">
              <a:latin typeface="Times New Roman"/>
              <a:cs typeface="Times New Roman"/>
            </a:endParaRPr>
          </a:p>
        </p:txBody>
      </p:sp>
      <p:sp>
        <p:nvSpPr>
          <p:cNvPr id="5" name="TextBox 4"/>
          <p:cNvSpPr txBox="1"/>
          <p:nvPr/>
        </p:nvSpPr>
        <p:spPr>
          <a:xfrm>
            <a:off x="5689600" y="1137920"/>
            <a:ext cx="2967479" cy="2246769"/>
          </a:xfrm>
          <a:prstGeom prst="rect">
            <a:avLst/>
          </a:prstGeom>
          <a:noFill/>
        </p:spPr>
        <p:txBody>
          <a:bodyPr wrap="none" rtlCol="0">
            <a:spAutoFit/>
          </a:bodyPr>
          <a:lstStyle/>
          <a:p>
            <a:r>
              <a:rPr lang="en-US" sz="1400" dirty="0">
                <a:latin typeface="Times New Roman"/>
                <a:cs typeface="Times New Roman"/>
              </a:rPr>
              <a:t> </a:t>
            </a:r>
          </a:p>
          <a:p>
            <a:r>
              <a:rPr lang="en-US" sz="1400" dirty="0">
                <a:latin typeface="Times New Roman"/>
                <a:cs typeface="Times New Roman"/>
              </a:rPr>
              <a:t>Hurry, let us go close to the wharf</a:t>
            </a:r>
          </a:p>
          <a:p>
            <a:r>
              <a:rPr lang="en-US" sz="1400" dirty="0">
                <a:latin typeface="Times New Roman"/>
                <a:cs typeface="Times New Roman"/>
              </a:rPr>
              <a:t>I am your new love to be kissed</a:t>
            </a:r>
          </a:p>
          <a:p>
            <a:r>
              <a:rPr lang="en-US" sz="1400" dirty="0">
                <a:latin typeface="Times New Roman"/>
                <a:cs typeface="Times New Roman"/>
              </a:rPr>
              <a:t> </a:t>
            </a:r>
          </a:p>
          <a:p>
            <a:r>
              <a:rPr lang="en-US" sz="1400" dirty="0">
                <a:latin typeface="Times New Roman"/>
                <a:cs typeface="Times New Roman"/>
              </a:rPr>
              <a:t>My flower, my lei, my love for you</a:t>
            </a:r>
          </a:p>
          <a:p>
            <a:r>
              <a:rPr lang="en-US" sz="1400" dirty="0">
                <a:latin typeface="Times New Roman"/>
                <a:cs typeface="Times New Roman"/>
              </a:rPr>
              <a:t>Is unforgettable like the muilan flower</a:t>
            </a:r>
          </a:p>
          <a:p>
            <a:r>
              <a:rPr lang="en-US" sz="1400" dirty="0">
                <a:latin typeface="Times New Roman"/>
                <a:cs typeface="Times New Roman"/>
              </a:rPr>
              <a:t> </a:t>
            </a:r>
          </a:p>
          <a:p>
            <a:r>
              <a:rPr lang="en-US" sz="1400" dirty="0">
                <a:latin typeface="Times New Roman"/>
                <a:cs typeface="Times New Roman"/>
              </a:rPr>
              <a:t>Tell the refrain</a:t>
            </a:r>
          </a:p>
          <a:p>
            <a:r>
              <a:rPr lang="en-US" sz="1400" dirty="0">
                <a:latin typeface="Times New Roman"/>
                <a:cs typeface="Times New Roman"/>
              </a:rPr>
              <a:t>All eyes are on Hi`ilawe</a:t>
            </a:r>
          </a:p>
          <a:p>
            <a:r>
              <a:rPr lang="en-US" sz="1400" dirty="0">
                <a:latin typeface="Times New Roman"/>
                <a:cs typeface="Times New Roman"/>
              </a:rPr>
              <a:t>*The fragrance is wafted from Puna</a:t>
            </a:r>
          </a:p>
        </p:txBody>
      </p:sp>
      <p:sp>
        <p:nvSpPr>
          <p:cNvPr id="6" name="TextBox 5"/>
          <p:cNvSpPr txBox="1"/>
          <p:nvPr/>
        </p:nvSpPr>
        <p:spPr>
          <a:xfrm>
            <a:off x="304800" y="1127760"/>
            <a:ext cx="3027680" cy="2462213"/>
          </a:xfrm>
          <a:prstGeom prst="rect">
            <a:avLst/>
          </a:prstGeom>
          <a:noFill/>
        </p:spPr>
        <p:txBody>
          <a:bodyPr wrap="square" rtlCol="0">
            <a:spAutoFit/>
          </a:bodyPr>
          <a:lstStyle/>
          <a:p>
            <a:r>
              <a:rPr lang="en-US" sz="1400" dirty="0">
                <a:latin typeface="Times New Roman"/>
                <a:cs typeface="Times New Roman"/>
              </a:rPr>
              <a:t> </a:t>
            </a:r>
          </a:p>
          <a:p>
            <a:r>
              <a:rPr lang="en-US" sz="1400" dirty="0">
                <a:latin typeface="Times New Roman"/>
                <a:cs typeface="Times New Roman"/>
              </a:rPr>
              <a:t>Ho`okele o `uleu pili i ka uapo</a:t>
            </a:r>
          </a:p>
          <a:p>
            <a:r>
              <a:rPr lang="en-US" sz="1400" dirty="0">
                <a:latin typeface="Times New Roman"/>
                <a:cs typeface="Times New Roman"/>
              </a:rPr>
              <a:t>Honi malihini au me ku`u aloha</a:t>
            </a:r>
          </a:p>
          <a:p>
            <a:r>
              <a:rPr lang="en-US" sz="1400" dirty="0">
                <a:latin typeface="Times New Roman"/>
                <a:cs typeface="Times New Roman"/>
              </a:rPr>
              <a:t> </a:t>
            </a:r>
          </a:p>
          <a:p>
            <a:r>
              <a:rPr lang="en-US" sz="1400" dirty="0">
                <a:latin typeface="Times New Roman"/>
                <a:cs typeface="Times New Roman"/>
              </a:rPr>
              <a:t>He aloha ia pua ua lei `ia</a:t>
            </a:r>
          </a:p>
          <a:p>
            <a:r>
              <a:rPr lang="en-US" sz="1400" dirty="0">
                <a:latin typeface="Times New Roman"/>
                <a:cs typeface="Times New Roman"/>
              </a:rPr>
              <a:t>Ku`u pua miulana poina `ole</a:t>
            </a:r>
          </a:p>
          <a:p>
            <a:r>
              <a:rPr lang="en-US" sz="1400" dirty="0">
                <a:latin typeface="Times New Roman"/>
                <a:cs typeface="Times New Roman"/>
              </a:rPr>
              <a:t> </a:t>
            </a:r>
          </a:p>
          <a:p>
            <a:r>
              <a:rPr lang="en-US" sz="1400" dirty="0">
                <a:latin typeface="Times New Roman"/>
                <a:cs typeface="Times New Roman"/>
              </a:rPr>
              <a:t>Ha`ina `ia mai ana ka puana</a:t>
            </a:r>
          </a:p>
          <a:p>
            <a:r>
              <a:rPr lang="en-US" sz="1400" dirty="0">
                <a:latin typeface="Times New Roman"/>
                <a:cs typeface="Times New Roman"/>
              </a:rPr>
              <a:t>Kûmaka ka `ikena iâ Hi`ilawe</a:t>
            </a:r>
          </a:p>
          <a:p>
            <a:r>
              <a:rPr lang="en-US" sz="1400" dirty="0">
                <a:latin typeface="Times New Roman"/>
                <a:cs typeface="Times New Roman"/>
              </a:rPr>
              <a:t>*(No Puna ke `ala i hali `ia mai)</a:t>
            </a:r>
          </a:p>
          <a:p>
            <a:endParaRPr lang="en-US" sz="1400" dirty="0">
              <a:latin typeface="Times New Roman"/>
              <a:cs typeface="Times New Roman"/>
            </a:endParaRPr>
          </a:p>
        </p:txBody>
      </p:sp>
      <p:pic>
        <p:nvPicPr>
          <p:cNvPr id="8" name="Picture 7"/>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Tree>
    <p:extLst>
      <p:ext uri="{BB962C8B-B14F-4D97-AF65-F5344CB8AC3E}">
        <p14:creationId xmlns:p14="http://schemas.microsoft.com/office/powerpoint/2010/main" val="23817475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03121235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 y="1229360"/>
            <a:ext cx="7406640" cy="5222240"/>
          </a:xfrm>
          <a:prstGeom prst="rect">
            <a:avLst/>
          </a:prstGeom>
        </p:spPr>
      </p:pic>
      <p:sp>
        <p:nvSpPr>
          <p:cNvPr id="3" name="TextBox 2"/>
          <p:cNvSpPr txBox="1"/>
          <p:nvPr/>
        </p:nvSpPr>
        <p:spPr>
          <a:xfrm>
            <a:off x="853440" y="182880"/>
            <a:ext cx="7406640" cy="646331"/>
          </a:xfrm>
          <a:prstGeom prst="rect">
            <a:avLst/>
          </a:prstGeom>
          <a:noFill/>
        </p:spPr>
        <p:txBody>
          <a:bodyPr wrap="square" rtlCol="0">
            <a:spAutoFit/>
          </a:bodyPr>
          <a:lstStyle/>
          <a:p>
            <a:pPr algn="ctr"/>
            <a:r>
              <a:rPr lang="en-US" sz="3600" b="1" dirty="0" smtClean="0"/>
              <a:t>Waipio Muliʻwai</a:t>
            </a:r>
            <a:endParaRPr lang="en-US" sz="3600" b="1" dirty="0"/>
          </a:p>
        </p:txBody>
      </p:sp>
    </p:spTree>
    <p:extLst>
      <p:ext uri="{BB962C8B-B14F-4D97-AF65-F5344CB8AC3E}">
        <p14:creationId xmlns:p14="http://schemas.microsoft.com/office/powerpoint/2010/main" val="34833304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0" y="883920"/>
            <a:ext cx="6908800" cy="2722880"/>
          </a:xfrm>
          <a:prstGeom prst="rect">
            <a:avLst/>
          </a:prstGeom>
          <a:noFill/>
        </p:spPr>
        <p:txBody>
          <a:bodyPr wrap="square" rtlCol="0">
            <a:spAutoFit/>
          </a:bodyPr>
          <a:lstStyle/>
          <a:p>
            <a:pPr algn="just"/>
            <a:r>
              <a:rPr lang="en-US" dirty="0">
                <a:latin typeface="Cambria"/>
                <a:cs typeface="Cambria"/>
              </a:rPr>
              <a:t>Waipiʻo is a mystical place. Many of the ancient stories of our Hawaiian gods are set in Waipiʻo. It is here that beside the falls of Hiʻilawe, the brothers of Lono found Kaikiani dwelling in a Ullu “breadfruit” grove. </a:t>
            </a:r>
          </a:p>
          <a:p>
            <a:pPr algn="just"/>
            <a:endParaRPr lang="en-US" sz="900" dirty="0">
              <a:latin typeface="Cambria"/>
              <a:cs typeface="Cambria"/>
            </a:endParaRPr>
          </a:p>
          <a:p>
            <a:pPr algn="just"/>
            <a:r>
              <a:rPr lang="en-US" dirty="0">
                <a:latin typeface="Cambria"/>
                <a:cs typeface="Cambria"/>
              </a:rPr>
              <a:t>Lono descended on a rainbow and made her his wife only to later eliminate her when he discovered a chief of the earth made love to her. As she died she assured Lono of her innocence and her love for him. </a:t>
            </a:r>
          </a:p>
          <a:p>
            <a:endParaRPr lang="en-US" dirty="0"/>
          </a:p>
        </p:txBody>
      </p:sp>
      <p:sp>
        <p:nvSpPr>
          <p:cNvPr id="3" name="TextBox 2"/>
          <p:cNvSpPr txBox="1"/>
          <p:nvPr/>
        </p:nvSpPr>
        <p:spPr>
          <a:xfrm>
            <a:off x="1117601" y="3586480"/>
            <a:ext cx="6908800" cy="2354491"/>
          </a:xfrm>
          <a:prstGeom prst="rect">
            <a:avLst/>
          </a:prstGeom>
          <a:noFill/>
        </p:spPr>
        <p:txBody>
          <a:bodyPr wrap="square" rtlCol="0">
            <a:spAutoFit/>
          </a:bodyPr>
          <a:lstStyle/>
          <a:p>
            <a:pPr algn="just"/>
            <a:r>
              <a:rPr lang="en-US" dirty="0">
                <a:latin typeface="Cambria"/>
                <a:cs typeface="Cambria"/>
              </a:rPr>
              <a:t>In her honor Lono instituted the Makahiki games - a designated period of time following the harvesting season when wars and battles were ceased, sporting competitions and contests between villages were organized, and festive events were commenced.</a:t>
            </a:r>
          </a:p>
          <a:p>
            <a:pPr algn="just"/>
            <a:endParaRPr lang="en-US" sz="300" dirty="0">
              <a:latin typeface="Cambria"/>
              <a:cs typeface="Cambria"/>
            </a:endParaRPr>
          </a:p>
          <a:p>
            <a:pPr algn="just"/>
            <a:r>
              <a:rPr lang="en-US" dirty="0">
                <a:latin typeface="Cambria"/>
                <a:cs typeface="Cambria"/>
              </a:rPr>
              <a:t>Another story set in Waipi`o tells how the people of Waipiʻo came to be safe from the attack of sharks. It is the story of Pauhiʻu Paupoʻo, better known as Nanaue, the shark-man.</a:t>
            </a:r>
          </a:p>
          <a:p>
            <a:endParaRPr lang="en-US" dirty="0"/>
          </a:p>
        </p:txBody>
      </p:sp>
      <p:pic>
        <p:nvPicPr>
          <p:cNvPr id="4" name="Picture 3"/>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Tree>
    <p:extLst>
      <p:ext uri="{BB962C8B-B14F-4D97-AF65-F5344CB8AC3E}">
        <p14:creationId xmlns:p14="http://schemas.microsoft.com/office/powerpoint/2010/main" val="348235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640" y="1036320"/>
            <a:ext cx="3058160" cy="2800766"/>
          </a:xfrm>
          <a:prstGeom prst="rect">
            <a:avLst/>
          </a:prstGeom>
          <a:noFill/>
        </p:spPr>
        <p:txBody>
          <a:bodyPr wrap="square" rtlCol="0">
            <a:spAutoFit/>
          </a:bodyPr>
          <a:lstStyle/>
          <a:p>
            <a:r>
              <a:rPr lang="en-US" sz="1600" dirty="0">
                <a:latin typeface="Times New Roman"/>
                <a:cs typeface="Times New Roman"/>
              </a:rPr>
              <a:t>Aia i Waipi`o Pâka`alana e</a:t>
            </a:r>
          </a:p>
          <a:p>
            <a:r>
              <a:rPr lang="en-US" sz="1600" dirty="0">
                <a:latin typeface="Times New Roman"/>
                <a:cs typeface="Times New Roman"/>
              </a:rPr>
              <a:t>Paepae kapu `ia o Lïloa e</a:t>
            </a:r>
          </a:p>
          <a:p>
            <a:r>
              <a:rPr lang="en-US" sz="1600" dirty="0">
                <a:latin typeface="Times New Roman"/>
                <a:cs typeface="Times New Roman"/>
              </a:rPr>
              <a:t> </a:t>
            </a:r>
          </a:p>
          <a:p>
            <a:r>
              <a:rPr lang="en-US" sz="1600" dirty="0">
                <a:latin typeface="Times New Roman"/>
                <a:cs typeface="Times New Roman"/>
              </a:rPr>
              <a:t>He aloha ka wahine pi`i i ka pali</a:t>
            </a:r>
          </a:p>
          <a:p>
            <a:r>
              <a:rPr lang="en-US" sz="1600" dirty="0">
                <a:latin typeface="Times New Roman"/>
                <a:cs typeface="Times New Roman"/>
              </a:rPr>
              <a:t>Pû`ili ana i ka hua `ûlei</a:t>
            </a:r>
          </a:p>
          <a:p>
            <a:r>
              <a:rPr lang="en-US" sz="1600" dirty="0">
                <a:latin typeface="Times New Roman"/>
                <a:cs typeface="Times New Roman"/>
              </a:rPr>
              <a:t> </a:t>
            </a:r>
          </a:p>
          <a:p>
            <a:r>
              <a:rPr lang="en-US" sz="1600" dirty="0">
                <a:latin typeface="Times New Roman"/>
                <a:cs typeface="Times New Roman"/>
              </a:rPr>
              <a:t>I ka `ai mo`a i ka lau lâ`au</a:t>
            </a:r>
          </a:p>
          <a:p>
            <a:r>
              <a:rPr lang="en-US" sz="1600" dirty="0">
                <a:latin typeface="Times New Roman"/>
                <a:cs typeface="Times New Roman"/>
              </a:rPr>
              <a:t>Ho`ola`au mai o Kawelowelo</a:t>
            </a:r>
          </a:p>
          <a:p>
            <a:r>
              <a:rPr lang="en-US" sz="1600" dirty="0">
                <a:latin typeface="Times New Roman"/>
                <a:cs typeface="Times New Roman"/>
              </a:rPr>
              <a:t> </a:t>
            </a:r>
          </a:p>
          <a:p>
            <a:r>
              <a:rPr lang="en-US" sz="1600" dirty="0">
                <a:latin typeface="Times New Roman"/>
                <a:cs typeface="Times New Roman"/>
              </a:rPr>
              <a:t>**Ua pe`e pâ Kaiâulu o Waimea</a:t>
            </a:r>
          </a:p>
          <a:p>
            <a:r>
              <a:rPr lang="en-US" sz="1600" dirty="0">
                <a:latin typeface="Times New Roman"/>
                <a:cs typeface="Times New Roman"/>
              </a:rPr>
              <a:t>E ola o Kukeolo`ewa e </a:t>
            </a:r>
          </a:p>
        </p:txBody>
      </p:sp>
      <p:sp>
        <p:nvSpPr>
          <p:cNvPr id="3" name="TextBox 2"/>
          <p:cNvSpPr txBox="1"/>
          <p:nvPr/>
        </p:nvSpPr>
        <p:spPr>
          <a:xfrm>
            <a:off x="508000" y="243840"/>
            <a:ext cx="8056880" cy="523220"/>
          </a:xfrm>
          <a:prstGeom prst="rect">
            <a:avLst/>
          </a:prstGeom>
          <a:noFill/>
        </p:spPr>
        <p:txBody>
          <a:bodyPr wrap="square" rtlCol="0">
            <a:spAutoFit/>
          </a:bodyPr>
          <a:lstStyle/>
          <a:p>
            <a:pPr algn="ctr"/>
            <a:r>
              <a:rPr lang="en-US" sz="2800" b="1" dirty="0"/>
              <a:t>Waipi`o </a:t>
            </a:r>
            <a:r>
              <a:rPr lang="en-US" sz="2800" b="1" dirty="0" smtClean="0"/>
              <a:t>Paka</a:t>
            </a:r>
            <a:r>
              <a:rPr lang="en-US" sz="2800" b="1" dirty="0"/>
              <a:t>`alana</a:t>
            </a:r>
            <a:r>
              <a:rPr lang="en-US" sz="2800" dirty="0"/>
              <a:t> </a:t>
            </a:r>
          </a:p>
        </p:txBody>
      </p:sp>
      <p:sp>
        <p:nvSpPr>
          <p:cNvPr id="4" name="TextBox 3"/>
          <p:cNvSpPr txBox="1"/>
          <p:nvPr/>
        </p:nvSpPr>
        <p:spPr>
          <a:xfrm>
            <a:off x="4429760" y="1026160"/>
            <a:ext cx="4135120" cy="2800766"/>
          </a:xfrm>
          <a:prstGeom prst="rect">
            <a:avLst/>
          </a:prstGeom>
          <a:noFill/>
        </p:spPr>
        <p:txBody>
          <a:bodyPr wrap="square" rtlCol="0">
            <a:spAutoFit/>
          </a:bodyPr>
          <a:lstStyle/>
          <a:p>
            <a:r>
              <a:rPr lang="en-US" sz="1600" dirty="0">
                <a:latin typeface="Times New Roman"/>
                <a:cs typeface="Times New Roman"/>
              </a:rPr>
              <a:t>There at Waipi`o is Pâka`alana</a:t>
            </a:r>
          </a:p>
          <a:p>
            <a:r>
              <a:rPr lang="en-US" sz="1600" dirty="0">
                <a:latin typeface="Times New Roman"/>
                <a:cs typeface="Times New Roman"/>
              </a:rPr>
              <a:t>And the sacred platform of Lïloa</a:t>
            </a:r>
          </a:p>
          <a:p>
            <a:r>
              <a:rPr lang="en-US" sz="1600" dirty="0">
                <a:latin typeface="Times New Roman"/>
                <a:cs typeface="Times New Roman"/>
              </a:rPr>
              <a:t> </a:t>
            </a:r>
          </a:p>
          <a:p>
            <a:r>
              <a:rPr lang="en-US" sz="1600" dirty="0">
                <a:latin typeface="Times New Roman"/>
                <a:cs typeface="Times New Roman"/>
              </a:rPr>
              <a:t>Beloved is the woman who ascended the hill</a:t>
            </a:r>
          </a:p>
          <a:p>
            <a:r>
              <a:rPr lang="en-US" sz="1600" dirty="0">
                <a:latin typeface="Times New Roman"/>
                <a:cs typeface="Times New Roman"/>
              </a:rPr>
              <a:t>With armfulls of `ûlei boughs</a:t>
            </a:r>
          </a:p>
          <a:p>
            <a:r>
              <a:rPr lang="en-US" sz="1600" dirty="0">
                <a:latin typeface="Times New Roman"/>
                <a:cs typeface="Times New Roman"/>
              </a:rPr>
              <a:t> </a:t>
            </a:r>
          </a:p>
          <a:p>
            <a:r>
              <a:rPr lang="en-US" sz="1600" dirty="0">
                <a:latin typeface="Times New Roman"/>
                <a:cs typeface="Times New Roman"/>
              </a:rPr>
              <a:t>Her food cooked with the branches of the trees</a:t>
            </a:r>
          </a:p>
          <a:p>
            <a:r>
              <a:rPr lang="en-US" sz="1600" dirty="0">
                <a:latin typeface="Times New Roman"/>
                <a:cs typeface="Times New Roman"/>
              </a:rPr>
              <a:t>She for whom Kawelowelo always </a:t>
            </a:r>
            <a:r>
              <a:rPr lang="en-US" sz="1600" dirty="0" smtClean="0">
                <a:latin typeface="Times New Roman"/>
                <a:cs typeface="Times New Roman"/>
              </a:rPr>
              <a:t>longed</a:t>
            </a:r>
          </a:p>
          <a:p>
            <a:endParaRPr lang="en-US" sz="1600" dirty="0" smtClean="0">
              <a:latin typeface="Times New Roman"/>
              <a:cs typeface="Times New Roman"/>
            </a:endParaRPr>
          </a:p>
          <a:p>
            <a:r>
              <a:rPr lang="en-US" sz="1600" dirty="0" smtClean="0">
                <a:latin typeface="Times New Roman"/>
                <a:cs typeface="Times New Roman"/>
              </a:rPr>
              <a:t>Hidden </a:t>
            </a:r>
            <a:r>
              <a:rPr lang="en-US" sz="1600" dirty="0">
                <a:latin typeface="Times New Roman"/>
                <a:cs typeface="Times New Roman"/>
              </a:rPr>
              <a:t>from the stinging Kaiâulu of Waimea</a:t>
            </a:r>
          </a:p>
          <a:p>
            <a:r>
              <a:rPr lang="en-US" sz="1600" dirty="0">
                <a:latin typeface="Times New Roman"/>
                <a:cs typeface="Times New Roman"/>
              </a:rPr>
              <a:t>And long may Kukeolo`ewa still live </a:t>
            </a:r>
          </a:p>
        </p:txBody>
      </p:sp>
      <p:sp>
        <p:nvSpPr>
          <p:cNvPr id="5" name="TextBox 4"/>
          <p:cNvSpPr txBox="1"/>
          <p:nvPr/>
        </p:nvSpPr>
        <p:spPr>
          <a:xfrm>
            <a:off x="213360" y="3939064"/>
            <a:ext cx="8696960" cy="2769989"/>
          </a:xfrm>
          <a:prstGeom prst="rect">
            <a:avLst/>
          </a:prstGeom>
          <a:noFill/>
        </p:spPr>
        <p:txBody>
          <a:bodyPr wrap="square" rtlCol="0">
            <a:spAutoFit/>
          </a:bodyPr>
          <a:lstStyle/>
          <a:p>
            <a:r>
              <a:rPr lang="en-US" sz="1400" dirty="0">
                <a:latin typeface="Times New Roman"/>
                <a:cs typeface="Times New Roman"/>
              </a:rPr>
              <a:t>This ancient </a:t>
            </a:r>
            <a:r>
              <a:rPr lang="en-US" sz="1400" dirty="0" smtClean="0">
                <a:latin typeface="Times New Roman"/>
                <a:cs typeface="Times New Roman"/>
              </a:rPr>
              <a:t>chant is a </a:t>
            </a:r>
            <a:r>
              <a:rPr lang="en-US" sz="1400" dirty="0">
                <a:latin typeface="Times New Roman"/>
                <a:cs typeface="Times New Roman"/>
              </a:rPr>
              <a:t>mele inoa for Kamehameha Nui. Waipi`o is a valley </a:t>
            </a:r>
            <a:r>
              <a:rPr lang="en-US" sz="1400" dirty="0" smtClean="0">
                <a:latin typeface="Times New Roman"/>
                <a:cs typeface="Times New Roman"/>
              </a:rPr>
              <a:t>is </a:t>
            </a:r>
            <a:r>
              <a:rPr lang="en-US" sz="1400" dirty="0">
                <a:latin typeface="Times New Roman"/>
                <a:cs typeface="Times New Roman"/>
              </a:rPr>
              <a:t>the seat of government of Liloa, ancient king of Hawai`i, the father of Umi. Paka`alana was the temple and residence of King Liloa. </a:t>
            </a:r>
            <a:endParaRPr lang="en-US" sz="1400" dirty="0" smtClean="0">
              <a:latin typeface="Times New Roman"/>
              <a:cs typeface="Times New Roman"/>
            </a:endParaRPr>
          </a:p>
          <a:p>
            <a:endParaRPr lang="en-US" sz="600" dirty="0">
              <a:latin typeface="Times New Roman"/>
              <a:cs typeface="Times New Roman"/>
            </a:endParaRPr>
          </a:p>
          <a:p>
            <a:pPr marL="285750" indent="-285750">
              <a:buFont typeface="Arial"/>
              <a:buChar char="•"/>
            </a:pPr>
            <a:r>
              <a:rPr lang="en-US" sz="1400" dirty="0">
                <a:latin typeface="Times New Roman"/>
                <a:cs typeface="Times New Roman"/>
              </a:rPr>
              <a:t>Verse 1</a:t>
            </a:r>
            <a:r>
              <a:rPr lang="en-US" sz="1400" dirty="0" smtClean="0">
                <a:latin typeface="Times New Roman"/>
                <a:cs typeface="Times New Roman"/>
              </a:rPr>
              <a:t>, </a:t>
            </a:r>
            <a:r>
              <a:rPr lang="en-US" sz="1400" dirty="0">
                <a:latin typeface="Times New Roman"/>
                <a:cs typeface="Times New Roman"/>
              </a:rPr>
              <a:t>paepae was the doorsill of the temple, held in high esteem, for it represented all of the building. </a:t>
            </a:r>
          </a:p>
          <a:p>
            <a:pPr marL="285750" indent="-285750">
              <a:buFont typeface="Arial"/>
              <a:buChar char="•"/>
            </a:pPr>
            <a:r>
              <a:rPr lang="en-US" sz="1400" dirty="0">
                <a:latin typeface="Times New Roman"/>
                <a:cs typeface="Times New Roman"/>
              </a:rPr>
              <a:t>Verse 2, wahine pi`i ka pali is from the legend of Haina-kolo, a Hawaiian chiefess who married her cousin, a king of Kukulu-o-Kahiki, was deserted by him, swam back to Hawai`i with her small child and arrived at Waipi`o in a </a:t>
            </a:r>
            <a:r>
              <a:rPr lang="en-US" sz="1400" dirty="0" smtClean="0">
                <a:latin typeface="Times New Roman"/>
                <a:cs typeface="Times New Roman"/>
              </a:rPr>
              <a:t>state of hunger. </a:t>
            </a:r>
          </a:p>
          <a:p>
            <a:pPr marL="285750" indent="-285750">
              <a:buFont typeface="Arial"/>
              <a:buChar char="•"/>
            </a:pPr>
            <a:r>
              <a:rPr lang="en-US" sz="1400" dirty="0">
                <a:latin typeface="Times New Roman"/>
                <a:cs typeface="Times New Roman"/>
              </a:rPr>
              <a:t>Verse </a:t>
            </a:r>
            <a:r>
              <a:rPr lang="en-US" sz="1400" dirty="0" smtClean="0">
                <a:latin typeface="Times New Roman"/>
                <a:cs typeface="Times New Roman"/>
              </a:rPr>
              <a:t>3, She </a:t>
            </a:r>
            <a:r>
              <a:rPr lang="en-US" sz="1400" dirty="0">
                <a:latin typeface="Times New Roman"/>
                <a:cs typeface="Times New Roman"/>
              </a:rPr>
              <a:t>climbed the cliffs and ate of the `ûlei berries without offering the </a:t>
            </a:r>
            <a:r>
              <a:rPr lang="en-US" sz="1400" dirty="0" smtClean="0">
                <a:latin typeface="Times New Roman"/>
                <a:cs typeface="Times New Roman"/>
              </a:rPr>
              <a:t>deity of Waipio </a:t>
            </a:r>
            <a:r>
              <a:rPr lang="en-US" sz="1400" dirty="0">
                <a:latin typeface="Times New Roman"/>
                <a:cs typeface="Times New Roman"/>
              </a:rPr>
              <a:t>a sacrifice; a great offense. As punishment she became distraught and wandered away into the </a:t>
            </a:r>
            <a:r>
              <a:rPr lang="en-US" sz="1400" dirty="0" smtClean="0">
                <a:latin typeface="Times New Roman"/>
                <a:cs typeface="Times New Roman"/>
              </a:rPr>
              <a:t>wilderness of Waimanu. </a:t>
            </a:r>
            <a:r>
              <a:rPr lang="en-US" sz="1400" dirty="0">
                <a:latin typeface="Times New Roman"/>
                <a:cs typeface="Times New Roman"/>
              </a:rPr>
              <a:t>A</a:t>
            </a:r>
            <a:r>
              <a:rPr lang="en-US" sz="1400" dirty="0" smtClean="0">
                <a:latin typeface="Times New Roman"/>
                <a:cs typeface="Times New Roman"/>
              </a:rPr>
              <a:t>fter </a:t>
            </a:r>
            <a:r>
              <a:rPr lang="en-US" sz="1400" dirty="0">
                <a:latin typeface="Times New Roman"/>
                <a:cs typeface="Times New Roman"/>
              </a:rPr>
              <a:t>a long </a:t>
            </a:r>
            <a:r>
              <a:rPr lang="en-US" sz="1400" dirty="0" smtClean="0">
                <a:latin typeface="Times New Roman"/>
                <a:cs typeface="Times New Roman"/>
              </a:rPr>
              <a:t>search her husband found and repented for her. </a:t>
            </a:r>
            <a:r>
              <a:rPr lang="en-US" sz="1400" dirty="0">
                <a:latin typeface="Times New Roman"/>
                <a:cs typeface="Times New Roman"/>
              </a:rPr>
              <a:t>With kind </a:t>
            </a:r>
            <a:r>
              <a:rPr lang="en-US" sz="1400" dirty="0" smtClean="0">
                <a:latin typeface="Times New Roman"/>
                <a:cs typeface="Times New Roman"/>
              </a:rPr>
              <a:t>consideration, </a:t>
            </a:r>
            <a:r>
              <a:rPr lang="en-US" sz="1400" dirty="0">
                <a:latin typeface="Times New Roman"/>
                <a:cs typeface="Times New Roman"/>
              </a:rPr>
              <a:t>she regained her </a:t>
            </a:r>
            <a:r>
              <a:rPr lang="en-US" sz="1400" dirty="0" smtClean="0">
                <a:latin typeface="Times New Roman"/>
                <a:cs typeface="Times New Roman"/>
              </a:rPr>
              <a:t>understanding </a:t>
            </a:r>
            <a:r>
              <a:rPr lang="en-US" sz="1400" dirty="0">
                <a:latin typeface="Times New Roman"/>
                <a:cs typeface="Times New Roman"/>
              </a:rPr>
              <a:t>and </a:t>
            </a:r>
            <a:r>
              <a:rPr lang="en-US" sz="1400" dirty="0" smtClean="0">
                <a:latin typeface="Times New Roman"/>
                <a:cs typeface="Times New Roman"/>
              </a:rPr>
              <a:t>her </a:t>
            </a:r>
            <a:r>
              <a:rPr lang="en-US" sz="1400" dirty="0">
                <a:latin typeface="Times New Roman"/>
                <a:cs typeface="Times New Roman"/>
              </a:rPr>
              <a:t>family was happily re-united. </a:t>
            </a:r>
          </a:p>
          <a:p>
            <a:pPr marL="285750" indent="-285750">
              <a:buFont typeface="Arial"/>
              <a:buChar char="•"/>
            </a:pPr>
            <a:r>
              <a:rPr lang="en-US" sz="1400" dirty="0">
                <a:latin typeface="Times New Roman"/>
                <a:cs typeface="Times New Roman"/>
              </a:rPr>
              <a:t>Verse 4. Kai-a-ulu is a fierce rain squall that arises suddenly in the uplands of Waimea. For </a:t>
            </a:r>
            <a:r>
              <a:rPr lang="en-US" sz="1400" dirty="0" smtClean="0">
                <a:latin typeface="Times New Roman"/>
                <a:cs typeface="Times New Roman"/>
              </a:rPr>
              <a:t>protection</a:t>
            </a:r>
            <a:r>
              <a:rPr lang="en-US" sz="1400" dirty="0">
                <a:latin typeface="Times New Roman"/>
                <a:cs typeface="Times New Roman"/>
              </a:rPr>
              <a:t>, one crouches (pe`e) behind grass or hastily builds a shelter. Kukeolo`ewa was an evil demon. </a:t>
            </a:r>
          </a:p>
        </p:txBody>
      </p:sp>
      <p:pic>
        <p:nvPicPr>
          <p:cNvPr id="6" name="Picture 5"/>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Tree>
    <p:extLst>
      <p:ext uri="{BB962C8B-B14F-4D97-AF65-F5344CB8AC3E}">
        <p14:creationId xmlns:p14="http://schemas.microsoft.com/office/powerpoint/2010/main" val="11467311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1" y="254000"/>
            <a:ext cx="8310879" cy="5632312"/>
          </a:xfrm>
          <a:prstGeom prst="rect">
            <a:avLst/>
          </a:prstGeom>
          <a:noFill/>
        </p:spPr>
        <p:txBody>
          <a:bodyPr wrap="square" rtlCol="0">
            <a:spAutoFit/>
          </a:bodyPr>
          <a:lstStyle/>
          <a:p>
            <a:pPr algn="just"/>
            <a:r>
              <a:rPr lang="en-US" dirty="0" smtClean="0">
                <a:latin typeface="Cambria"/>
                <a:cs typeface="Cambria"/>
              </a:rPr>
              <a:t>The </a:t>
            </a:r>
            <a:r>
              <a:rPr lang="en-US" i="1" dirty="0" smtClean="0">
                <a:latin typeface="Cambria"/>
                <a:cs typeface="Cambria"/>
              </a:rPr>
              <a:t>heiau</a:t>
            </a:r>
            <a:r>
              <a:rPr lang="en-US" dirty="0" smtClean="0">
                <a:latin typeface="Cambria"/>
                <a:cs typeface="Cambria"/>
              </a:rPr>
              <a:t> of Paka‘alana was rededicated </a:t>
            </a:r>
            <a:r>
              <a:rPr lang="en-US" dirty="0">
                <a:latin typeface="Cambria"/>
                <a:cs typeface="Cambria"/>
              </a:rPr>
              <a:t>in Waipi‘o Valley where Līloa held his court. This </a:t>
            </a:r>
            <a:r>
              <a:rPr lang="en-US" i="1" dirty="0" smtClean="0">
                <a:latin typeface="Cambria"/>
                <a:cs typeface="Cambria"/>
              </a:rPr>
              <a:t>heiau</a:t>
            </a:r>
            <a:r>
              <a:rPr lang="en-US" dirty="0" smtClean="0">
                <a:latin typeface="Cambria"/>
                <a:cs typeface="Cambria"/>
              </a:rPr>
              <a:t> existed </a:t>
            </a:r>
            <a:r>
              <a:rPr lang="en-US" dirty="0">
                <a:latin typeface="Cambria"/>
                <a:cs typeface="Cambria"/>
              </a:rPr>
              <a:t>a century earlier during the time of Kila, son of Mo‘ikeha of Kaua‘i. This </a:t>
            </a:r>
            <a:r>
              <a:rPr lang="en-US" i="1" dirty="0">
                <a:latin typeface="Cambria"/>
                <a:cs typeface="Cambria"/>
              </a:rPr>
              <a:t>heiau</a:t>
            </a:r>
            <a:r>
              <a:rPr lang="en-US" dirty="0">
                <a:latin typeface="Cambria"/>
                <a:cs typeface="Cambria"/>
              </a:rPr>
              <a:t> was under the care of the </a:t>
            </a:r>
            <a:r>
              <a:rPr lang="en-US" i="1" dirty="0">
                <a:latin typeface="Cambria"/>
                <a:cs typeface="Cambria"/>
              </a:rPr>
              <a:t>kahuna</a:t>
            </a:r>
            <a:r>
              <a:rPr lang="en-US" dirty="0">
                <a:latin typeface="Cambria"/>
                <a:cs typeface="Cambria"/>
              </a:rPr>
              <a:t> of the Pā‘ao order, who also cared for Līloa’s war god, Kūkā‘ilimoku. New </a:t>
            </a:r>
            <a:r>
              <a:rPr lang="en-US" dirty="0" err="1" smtClean="0">
                <a:latin typeface="Cambria"/>
                <a:cs typeface="Cambria"/>
              </a:rPr>
              <a:t>KiʻI</a:t>
            </a:r>
            <a:r>
              <a:rPr lang="en-US" dirty="0" smtClean="0">
                <a:latin typeface="Cambria"/>
                <a:cs typeface="Cambria"/>
              </a:rPr>
              <a:t> images of the house </a:t>
            </a:r>
            <a:r>
              <a:rPr lang="en-US" dirty="0">
                <a:latin typeface="Cambria"/>
                <a:cs typeface="Cambria"/>
              </a:rPr>
              <a:t>posts </a:t>
            </a:r>
            <a:r>
              <a:rPr lang="en-US" dirty="0" smtClean="0">
                <a:latin typeface="Cambria"/>
                <a:cs typeface="Cambria"/>
              </a:rPr>
              <a:t>was replaced through the protocols of the Sacred Keepers. </a:t>
            </a:r>
            <a:r>
              <a:rPr lang="en-US" dirty="0">
                <a:latin typeface="Cambria"/>
                <a:cs typeface="Cambria"/>
              </a:rPr>
              <a:t>The </a:t>
            </a:r>
            <a:r>
              <a:rPr lang="en-US" i="1" dirty="0">
                <a:latin typeface="Cambria"/>
                <a:cs typeface="Cambria"/>
              </a:rPr>
              <a:t>heiau</a:t>
            </a:r>
            <a:r>
              <a:rPr lang="en-US" dirty="0">
                <a:latin typeface="Cambria"/>
                <a:cs typeface="Cambria"/>
              </a:rPr>
              <a:t> was used to offer prayers and thanks during the time of Kū, god of war, and Lonoikamakahiki, god of peace</a:t>
            </a:r>
            <a:r>
              <a:rPr lang="en-US" dirty="0" smtClean="0">
                <a:latin typeface="Cambria"/>
                <a:cs typeface="Cambria"/>
              </a:rPr>
              <a:t>.</a:t>
            </a:r>
          </a:p>
          <a:p>
            <a:pPr algn="just"/>
            <a:endParaRPr lang="en-US" sz="900" dirty="0">
              <a:latin typeface="Cambria"/>
              <a:cs typeface="Cambria"/>
            </a:endParaRPr>
          </a:p>
          <a:p>
            <a:pPr algn="just"/>
            <a:r>
              <a:rPr lang="en-US" dirty="0" smtClean="0">
                <a:latin typeface="Cambria"/>
                <a:cs typeface="Cambria"/>
              </a:rPr>
              <a:t>The marriage of the Sacred Blood Lines was another </a:t>
            </a:r>
            <a:r>
              <a:rPr lang="en-US" dirty="0">
                <a:latin typeface="Cambria"/>
                <a:cs typeface="Cambria"/>
              </a:rPr>
              <a:t>way </a:t>
            </a:r>
            <a:r>
              <a:rPr lang="en-US" dirty="0" smtClean="0">
                <a:latin typeface="Cambria"/>
                <a:cs typeface="Cambria"/>
              </a:rPr>
              <a:t>to maintaining </a:t>
            </a:r>
            <a:r>
              <a:rPr lang="en-US" dirty="0">
                <a:latin typeface="Cambria"/>
                <a:cs typeface="Cambria"/>
              </a:rPr>
              <a:t>peace and consolidating </a:t>
            </a:r>
            <a:r>
              <a:rPr lang="en-US" dirty="0" smtClean="0">
                <a:latin typeface="Cambria"/>
                <a:cs typeface="Cambria"/>
              </a:rPr>
              <a:t>the Mana “power” of Līloa’s </a:t>
            </a:r>
            <a:r>
              <a:rPr lang="en-US" dirty="0">
                <a:latin typeface="Cambria"/>
                <a:cs typeface="Cambria"/>
              </a:rPr>
              <a:t>high-ranking wife, Pinea, </a:t>
            </a:r>
            <a:r>
              <a:rPr lang="en-US" dirty="0" smtClean="0">
                <a:latin typeface="Cambria"/>
                <a:cs typeface="Cambria"/>
              </a:rPr>
              <a:t>that was of the </a:t>
            </a:r>
            <a:r>
              <a:rPr lang="en-US" dirty="0">
                <a:latin typeface="Cambria"/>
                <a:cs typeface="Cambria"/>
              </a:rPr>
              <a:t>younger sister of his mother from a line of chiefs on O‘ahu. With </a:t>
            </a:r>
            <a:r>
              <a:rPr lang="en-US" dirty="0" smtClean="0">
                <a:latin typeface="Cambria"/>
                <a:cs typeface="Cambria"/>
              </a:rPr>
              <a:t>her hand they conceived a son by the name of Hākau</a:t>
            </a:r>
            <a:r>
              <a:rPr lang="en-US" dirty="0">
                <a:latin typeface="Cambria"/>
                <a:cs typeface="Cambria"/>
              </a:rPr>
              <a:t> </a:t>
            </a:r>
            <a:r>
              <a:rPr lang="en-US" dirty="0" smtClean="0">
                <a:latin typeface="Cambria"/>
                <a:cs typeface="Cambria"/>
              </a:rPr>
              <a:t>that became his </a:t>
            </a:r>
            <a:r>
              <a:rPr lang="en-US" dirty="0">
                <a:latin typeface="Cambria"/>
                <a:cs typeface="Cambria"/>
              </a:rPr>
              <a:t>heir. </a:t>
            </a:r>
            <a:r>
              <a:rPr lang="en-US" dirty="0" smtClean="0">
                <a:latin typeface="Cambria"/>
                <a:cs typeface="Cambria"/>
              </a:rPr>
              <a:t>From </a:t>
            </a:r>
            <a:r>
              <a:rPr lang="en-US" dirty="0">
                <a:latin typeface="Cambria"/>
                <a:cs typeface="Cambria"/>
              </a:rPr>
              <a:t>another wife, Haua, a Maui chiefess, he had a daughter, Kapukini. Both </a:t>
            </a:r>
            <a:r>
              <a:rPr lang="en-US" dirty="0" smtClean="0">
                <a:latin typeface="Cambria"/>
                <a:cs typeface="Cambria"/>
              </a:rPr>
              <a:t>of these </a:t>
            </a:r>
            <a:r>
              <a:rPr lang="en-US" dirty="0">
                <a:latin typeface="Cambria"/>
                <a:cs typeface="Cambria"/>
              </a:rPr>
              <a:t>marriages established ties between high-ranking families outside the </a:t>
            </a:r>
            <a:r>
              <a:rPr lang="en-US" dirty="0" smtClean="0">
                <a:latin typeface="Cambria"/>
                <a:cs typeface="Cambria"/>
              </a:rPr>
              <a:t>Kingdom </a:t>
            </a:r>
            <a:r>
              <a:rPr lang="en-US" dirty="0">
                <a:latin typeface="Cambria"/>
                <a:cs typeface="Cambria"/>
              </a:rPr>
              <a:t>of Hawai </a:t>
            </a:r>
            <a:r>
              <a:rPr lang="en-US" dirty="0" smtClean="0">
                <a:latin typeface="Cambria"/>
                <a:cs typeface="Cambria"/>
              </a:rPr>
              <a:t>‘I Island.</a:t>
            </a:r>
          </a:p>
          <a:p>
            <a:pPr algn="just"/>
            <a:endParaRPr lang="en-US" sz="900" dirty="0">
              <a:latin typeface="Cambria"/>
              <a:cs typeface="Cambria"/>
            </a:endParaRPr>
          </a:p>
          <a:p>
            <a:pPr algn="just"/>
            <a:r>
              <a:rPr lang="en-US" dirty="0">
                <a:latin typeface="Cambria"/>
                <a:cs typeface="Cambria"/>
              </a:rPr>
              <a:t>Līloa’s permanent </a:t>
            </a:r>
            <a:r>
              <a:rPr lang="en-US" dirty="0" smtClean="0">
                <a:latin typeface="Cambria"/>
                <a:cs typeface="Cambria"/>
              </a:rPr>
              <a:t>Royal </a:t>
            </a:r>
            <a:r>
              <a:rPr lang="en-US" dirty="0">
                <a:latin typeface="Cambria"/>
                <a:cs typeface="Cambria"/>
              </a:rPr>
              <a:t>C</a:t>
            </a:r>
            <a:r>
              <a:rPr lang="en-US" dirty="0" smtClean="0">
                <a:latin typeface="Cambria"/>
                <a:cs typeface="Cambria"/>
              </a:rPr>
              <a:t>ourt</a:t>
            </a:r>
            <a:r>
              <a:rPr lang="en-US" dirty="0">
                <a:latin typeface="Cambria"/>
                <a:cs typeface="Cambria"/>
              </a:rPr>
              <a:t>, Kahaunokama‘ahala, </a:t>
            </a:r>
            <a:r>
              <a:rPr lang="en-US" dirty="0">
                <a:latin typeface="Cambria"/>
                <a:cs typeface="Cambria"/>
              </a:rPr>
              <a:t>i</a:t>
            </a:r>
            <a:r>
              <a:rPr lang="en-US" dirty="0" smtClean="0">
                <a:latin typeface="Cambria"/>
                <a:cs typeface="Cambria"/>
              </a:rPr>
              <a:t>s </a:t>
            </a:r>
            <a:r>
              <a:rPr lang="en-US" dirty="0">
                <a:latin typeface="Cambria"/>
                <a:cs typeface="Cambria"/>
              </a:rPr>
              <a:t>located </a:t>
            </a:r>
            <a:r>
              <a:rPr lang="en-US" dirty="0" smtClean="0">
                <a:latin typeface="Cambria"/>
                <a:cs typeface="Cambria"/>
              </a:rPr>
              <a:t>under </a:t>
            </a:r>
            <a:r>
              <a:rPr lang="en-US" dirty="0">
                <a:latin typeface="Cambria"/>
                <a:cs typeface="Cambria"/>
              </a:rPr>
              <a:t>the sand dunes along Wailoa stream of Waipi‘o </a:t>
            </a:r>
            <a:r>
              <a:rPr lang="en-US" dirty="0" smtClean="0">
                <a:latin typeface="Cambria"/>
                <a:cs typeface="Cambria"/>
              </a:rPr>
              <a:t>Valley. </a:t>
            </a:r>
          </a:p>
          <a:p>
            <a:pPr algn="just"/>
            <a:endParaRPr lang="en-US" dirty="0">
              <a:latin typeface="Cambria"/>
              <a:cs typeface="Cambria"/>
            </a:endParaRPr>
          </a:p>
          <a:p>
            <a:pPr algn="just"/>
            <a:r>
              <a:rPr lang="en-US" dirty="0" smtClean="0">
                <a:latin typeface="Cambria"/>
                <a:cs typeface="Cambria"/>
              </a:rPr>
              <a:t>At </a:t>
            </a:r>
            <a:r>
              <a:rPr lang="en-US" dirty="0">
                <a:latin typeface="Cambria"/>
                <a:cs typeface="Cambria"/>
              </a:rPr>
              <a:t>the bottom the cliffs cut off </a:t>
            </a:r>
            <a:r>
              <a:rPr lang="en-US" dirty="0" smtClean="0">
                <a:latin typeface="Cambria"/>
                <a:cs typeface="Cambria"/>
              </a:rPr>
              <a:t>this Sacred Valley of the Kings </a:t>
            </a:r>
            <a:r>
              <a:rPr lang="en-US" dirty="0">
                <a:latin typeface="Cambria"/>
                <a:cs typeface="Cambria"/>
              </a:rPr>
              <a:t>from outside that results </a:t>
            </a:r>
            <a:r>
              <a:rPr lang="en-US" dirty="0" smtClean="0">
                <a:latin typeface="Cambria"/>
                <a:cs typeface="Cambria"/>
              </a:rPr>
              <a:t>in the Power of the Majestic Beauty of Hawaiʻi.</a:t>
            </a:r>
            <a:endParaRPr lang="en-US" dirty="0">
              <a:latin typeface="Cambria"/>
              <a:cs typeface="Cambria"/>
            </a:endParaRPr>
          </a:p>
        </p:txBody>
      </p:sp>
      <p:pic>
        <p:nvPicPr>
          <p:cNvPr id="4" name="Picture 3"/>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Tree>
    <p:extLst>
      <p:ext uri="{BB962C8B-B14F-4D97-AF65-F5344CB8AC3E}">
        <p14:creationId xmlns:p14="http://schemas.microsoft.com/office/powerpoint/2010/main" val="171243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0" y="1981200"/>
            <a:ext cx="9144000" cy="11430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5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dirty="0" smtClean="0">
                <a:solidFill>
                  <a:srgbClr val="FFFFFF"/>
                </a:solidFill>
                <a:effectLst>
                  <a:outerShdw blurRad="38100" dist="38100" dir="2700000" algn="tl">
                    <a:srgbClr val="000000"/>
                  </a:outerShdw>
                </a:effectLst>
                <a:latin typeface="Times" charset="0"/>
              </a:rPr>
              <a:t>2013 Valley of the Kings</a:t>
            </a:r>
            <a:endParaRPr lang="en-US" dirty="0" smtClean="0"/>
          </a:p>
        </p:txBody>
      </p:sp>
      <p:sp>
        <p:nvSpPr>
          <p:cNvPr id="5" name="Rectangle 5"/>
          <p:cNvSpPr txBox="1">
            <a:spLocks noChangeArrowheads="1"/>
          </p:cNvSpPr>
          <p:nvPr/>
        </p:nvSpPr>
        <p:spPr>
          <a:xfrm>
            <a:off x="1371600" y="3986620"/>
            <a:ext cx="6400800" cy="1752600"/>
          </a:xfrm>
          <a:prstGeom prst="rect">
            <a:avLst/>
          </a:prstGeom>
        </p:spPr>
        <p:txBody>
          <a:bodyPr vert="horz" lIns="91440" tIns="45720" rIns="91440" bIns="45720" rtlCol="0" anchor="t">
            <a:normAutofit fontScale="55000" lnSpcReduction="20000"/>
          </a:bodyPr>
          <a:lstStyle>
            <a:lvl1pPr marL="0" indent="0" algn="ctr" defTabSz="914400" rtl="0" eaLnBrk="1" latinLnBrk="0" hangingPunct="1">
              <a:lnSpc>
                <a:spcPct val="150000"/>
              </a:lnSpc>
              <a:spcBef>
                <a:spcPct val="20000"/>
              </a:spcBef>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lnSpc>
                <a:spcPct val="150000"/>
              </a:lnSpc>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150000"/>
              </a:lnSpc>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150000"/>
              </a:lnSpc>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b="1" dirty="0" smtClean="0">
                <a:solidFill>
                  <a:srgbClr val="FFFFFF"/>
                </a:solidFill>
                <a:latin typeface="Times" charset="0"/>
              </a:rPr>
              <a:t>Kahea Design LLC</a:t>
            </a:r>
          </a:p>
          <a:p>
            <a:pPr>
              <a:defRPr/>
            </a:pPr>
            <a:r>
              <a:rPr lang="en-US" sz="1400" b="1" dirty="0" smtClean="0">
                <a:solidFill>
                  <a:srgbClr val="FFFFFF"/>
                </a:solidFill>
                <a:latin typeface="Times" charset="0"/>
              </a:rPr>
              <a:t>73-1749 Hao Street, kailua Kona Hawaii, 96740</a:t>
            </a:r>
          </a:p>
          <a:p>
            <a:pPr>
              <a:defRPr/>
            </a:pPr>
            <a:r>
              <a:rPr lang="en-US" sz="1400" b="1" dirty="0" smtClean="0">
                <a:solidFill>
                  <a:srgbClr val="FFFFFF"/>
                </a:solidFill>
                <a:latin typeface="Times" charset="0"/>
              </a:rPr>
              <a:t>Melvin G. Mason Jr (808) </a:t>
            </a:r>
            <a:r>
              <a:rPr lang="en-US" sz="1400" b="1" dirty="0" smtClean="0">
                <a:solidFill>
                  <a:srgbClr val="FFFFFF"/>
                </a:solidFill>
                <a:latin typeface="Times" charset="0"/>
              </a:rPr>
              <a:t>987-3192</a:t>
            </a:r>
            <a:r>
              <a:rPr lang="en-US" sz="1400" b="1" dirty="0" smtClean="0">
                <a:solidFill>
                  <a:srgbClr val="FFFFFF"/>
                </a:solidFill>
                <a:latin typeface="Times" charset="0"/>
              </a:rPr>
              <a:t> </a:t>
            </a:r>
            <a:r>
              <a:rPr lang="en-US" sz="1400" b="1" dirty="0" smtClean="0">
                <a:solidFill>
                  <a:srgbClr val="FFFFFF"/>
                </a:solidFill>
                <a:latin typeface="Times" charset="0"/>
              </a:rPr>
              <a:t>kaneuhanenui@gmail.com</a:t>
            </a:r>
          </a:p>
          <a:p>
            <a:pPr>
              <a:defRPr/>
            </a:pPr>
            <a:r>
              <a:rPr lang="en-US" sz="1400" b="1" dirty="0" smtClean="0">
                <a:solidFill>
                  <a:srgbClr val="FFFFFF"/>
                </a:solidFill>
                <a:latin typeface="Times" charset="0"/>
              </a:rPr>
              <a:t>Susanna Nordlund (808) 430</a:t>
            </a:r>
            <a:r>
              <a:rPr lang="en-US" sz="1400" b="1" dirty="0" smtClean="0">
                <a:solidFill>
                  <a:srgbClr val="FFFFFF"/>
                </a:solidFill>
                <a:latin typeface="Times" charset="0"/>
              </a:rPr>
              <a:t>-</a:t>
            </a:r>
            <a:r>
              <a:rPr lang="en-US" sz="1400" b="1" dirty="0" smtClean="0">
                <a:solidFill>
                  <a:srgbClr val="FFFFFF"/>
                </a:solidFill>
                <a:latin typeface="Times" charset="0"/>
              </a:rPr>
              <a:t>6657</a:t>
            </a:r>
            <a:r>
              <a:rPr lang="en-US" sz="1400" b="1" dirty="0" smtClean="0">
                <a:solidFill>
                  <a:srgbClr val="FFFFFF"/>
                </a:solidFill>
                <a:latin typeface="Times" charset="0"/>
              </a:rPr>
              <a:t> </a:t>
            </a:r>
            <a:r>
              <a:rPr lang="en-US" sz="1400" b="1" dirty="0" smtClean="0">
                <a:solidFill>
                  <a:srgbClr val="FFFFFF"/>
                </a:solidFill>
                <a:latin typeface="Times" charset="0"/>
              </a:rPr>
              <a:t>nordlund.susanna@gmail.com</a:t>
            </a:r>
          </a:p>
          <a:p>
            <a:pPr>
              <a:defRPr/>
            </a:pPr>
            <a:r>
              <a:rPr lang="en-US" sz="1400" b="1" dirty="0" smtClean="0">
                <a:solidFill>
                  <a:srgbClr val="FFFFFF"/>
                </a:solidFill>
                <a:latin typeface="Times" charset="0"/>
                <a:hlinkClick r:id="rId2"/>
              </a:rPr>
              <a:t>www.kaheadesign.com</a:t>
            </a:r>
            <a:endParaRPr lang="en-US" sz="1400" b="1" dirty="0" smtClean="0">
              <a:solidFill>
                <a:srgbClr val="FFFFFF"/>
              </a:solidFill>
              <a:latin typeface="Times" charset="0"/>
            </a:endParaRPr>
          </a:p>
          <a:p>
            <a:pPr>
              <a:defRPr/>
            </a:pPr>
            <a:r>
              <a:rPr lang="en-US" sz="1600" dirty="0" smtClean="0">
                <a:solidFill>
                  <a:srgbClr val="FFFFFF"/>
                </a:solidFill>
                <a:latin typeface="Times" charset="0"/>
                <a:sym typeface="Symbol" charset="0"/>
              </a:rPr>
              <a:t>Kahea Design LLC  </a:t>
            </a:r>
          </a:p>
          <a:p>
            <a:pPr>
              <a:defRPr/>
            </a:pPr>
            <a:r>
              <a:rPr lang="en-US" sz="1600" dirty="0" smtClean="0">
                <a:solidFill>
                  <a:srgbClr val="FFFFFF"/>
                </a:solidFill>
                <a:latin typeface="Times" charset="0"/>
                <a:sym typeface="Symbol" charset="0"/>
              </a:rPr>
              <a:t>All Rights Reserved</a:t>
            </a:r>
          </a:p>
          <a:p>
            <a:pPr>
              <a:defRPr/>
            </a:pPr>
            <a:r>
              <a:rPr lang="en-US" sz="1600" dirty="0" smtClean="0">
                <a:solidFill>
                  <a:srgbClr val="FFFFFF"/>
                </a:solidFill>
                <a:latin typeface="Times" charset="0"/>
                <a:sym typeface="Symbol" charset="0"/>
              </a:rPr>
              <a:t> 2012-2013</a:t>
            </a:r>
            <a:endParaRPr lang="en-US" sz="1600" dirty="0" smtClean="0">
              <a:solidFill>
                <a:srgbClr val="FFFFFF"/>
              </a:solidFill>
              <a:latin typeface="Times" charset="0"/>
            </a:endParaRPr>
          </a:p>
        </p:txBody>
      </p:sp>
      <p:sp>
        <p:nvSpPr>
          <p:cNvPr id="6" name="Text Box 7"/>
          <p:cNvSpPr txBox="1">
            <a:spLocks noChangeArrowheads="1"/>
          </p:cNvSpPr>
          <p:nvPr/>
        </p:nvSpPr>
        <p:spPr bwMode="auto">
          <a:xfrm>
            <a:off x="0" y="9144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kumimoji="0" lang="en-US" sz="6000" b="1" dirty="0" smtClean="0">
                <a:solidFill>
                  <a:srgbClr val="FFFFFF"/>
                </a:solidFill>
                <a:effectLst>
                  <a:outerShdw blurRad="38100" dist="38100" dir="2700000" algn="tl">
                    <a:srgbClr val="000000"/>
                  </a:outerShdw>
                </a:effectLst>
                <a:latin typeface="Times" charset="0"/>
                <a:ea typeface="MS Pゴシック" charset="0"/>
                <a:cs typeface="MS Pゴシック" charset="0"/>
              </a:rPr>
              <a:t>Kosei Travel USA</a:t>
            </a:r>
            <a:endParaRPr kumimoji="0" lang="en-US" sz="6000" b="1" dirty="0">
              <a:solidFill>
                <a:srgbClr val="FFFFFF"/>
              </a:solidFill>
              <a:effectLst>
                <a:outerShdw blurRad="38100" dist="38100" dir="2700000" algn="tl">
                  <a:srgbClr val="000000"/>
                </a:outerShdw>
              </a:effectLst>
              <a:latin typeface="Skia" charset="0"/>
              <a:ea typeface="MS Pゴシック" charset="0"/>
              <a:cs typeface="MS Pゴシック" charset="0"/>
            </a:endParaRPr>
          </a:p>
        </p:txBody>
      </p:sp>
      <p:pic>
        <p:nvPicPr>
          <p:cNvPr id="10" name="Picture 9"/>
          <p:cNvPicPr/>
          <p:nvPr/>
        </p:nvPicPr>
        <p:blipFill>
          <a:blip r:embed="rId3">
            <a:alphaModFix amt="18000"/>
            <a:extLst>
              <a:ext uri="{28A0092B-C50C-407E-A947-70E740481C1C}">
                <a14:useLocalDpi xmlns:a14="http://schemas.microsoft.com/office/drawing/2010/main" val="0"/>
              </a:ext>
            </a:extLst>
          </a:blip>
          <a:stretch>
            <a:fillRect/>
          </a:stretch>
        </p:blipFill>
        <p:spPr>
          <a:xfrm>
            <a:off x="1117600" y="1117600"/>
            <a:ext cx="6908800" cy="4591050"/>
          </a:xfrm>
          <a:prstGeom prst="rect">
            <a:avLst/>
          </a:prstGeom>
        </p:spPr>
      </p:pic>
    </p:spTree>
    <p:extLst>
      <p:ext uri="{BB962C8B-B14F-4D97-AF65-F5344CB8AC3E}">
        <p14:creationId xmlns:p14="http://schemas.microsoft.com/office/powerpoint/2010/main" val="11234494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cs typeface="Times New Roman"/>
              </a:rPr>
              <a:t>Pakaʻalana</a:t>
            </a:r>
            <a:endParaRPr lang="en-US" sz="3600" dirty="0">
              <a:latin typeface="Times New Roman"/>
              <a:cs typeface="Times New Roman"/>
            </a:endParaRPr>
          </a:p>
        </p:txBody>
      </p:sp>
      <p:sp>
        <p:nvSpPr>
          <p:cNvPr id="3" name="TextBox 2"/>
          <p:cNvSpPr txBox="1"/>
          <p:nvPr/>
        </p:nvSpPr>
        <p:spPr>
          <a:xfrm>
            <a:off x="457200" y="1600200"/>
            <a:ext cx="8229600" cy="3693319"/>
          </a:xfrm>
          <a:prstGeom prst="rect">
            <a:avLst/>
          </a:prstGeom>
          <a:noFill/>
        </p:spPr>
        <p:txBody>
          <a:bodyPr wrap="square" rtlCol="0">
            <a:spAutoFit/>
          </a:bodyPr>
          <a:lstStyle/>
          <a:p>
            <a:pPr algn="just"/>
            <a:r>
              <a:rPr lang="en-US" dirty="0">
                <a:latin typeface="Times New Roman"/>
                <a:cs typeface="Times New Roman"/>
              </a:rPr>
              <a:t>Another prominent legend is the story of </a:t>
            </a:r>
            <a:r>
              <a:rPr lang="en-US" dirty="0" smtClean="0">
                <a:latin typeface="Times New Roman"/>
                <a:cs typeface="Times New Roman"/>
              </a:rPr>
              <a:t>ʻUmi</a:t>
            </a:r>
            <a:r>
              <a:rPr lang="en-US" dirty="0">
                <a:latin typeface="Times New Roman"/>
                <a:cs typeface="Times New Roman"/>
              </a:rPr>
              <a:t>, son of Lïloa. It is said that Lïloa, on a journey to </a:t>
            </a:r>
            <a:r>
              <a:rPr lang="en-US" dirty="0" smtClean="0">
                <a:latin typeface="Times New Roman"/>
                <a:cs typeface="Times New Roman"/>
              </a:rPr>
              <a:t>Pauʻ̈uilo</a:t>
            </a:r>
            <a:r>
              <a:rPr lang="en-US" dirty="0">
                <a:latin typeface="Times New Roman"/>
                <a:cs typeface="Times New Roman"/>
              </a:rPr>
              <a:t>, meets a beautiful woman, Akahi. They spend the night together and conceive a child. Lïloa tells Akahi that if she has a son, to name him </a:t>
            </a:r>
            <a:r>
              <a:rPr lang="en-US" dirty="0" smtClean="0">
                <a:latin typeface="Times New Roman"/>
                <a:cs typeface="Times New Roman"/>
              </a:rPr>
              <a:t>ʻUmi</a:t>
            </a:r>
            <a:r>
              <a:rPr lang="en-US" dirty="0">
                <a:latin typeface="Times New Roman"/>
                <a:cs typeface="Times New Roman"/>
              </a:rPr>
              <a:t>. Before departing, he leaves behind his malo, a whale tooth necklace and his war club as tokens to the unborn child. Umi is born and when he becomes a young man, Akahi tells him of his true heritage and tells him to go to his father in </a:t>
            </a:r>
            <a:r>
              <a:rPr lang="en-US" dirty="0" smtClean="0">
                <a:latin typeface="Times New Roman"/>
                <a:cs typeface="Times New Roman"/>
              </a:rPr>
              <a:t>Waipiʻo </a:t>
            </a:r>
            <a:r>
              <a:rPr lang="en-US" dirty="0">
                <a:latin typeface="Times New Roman"/>
                <a:cs typeface="Times New Roman"/>
              </a:rPr>
              <a:t>Valley. She gives </a:t>
            </a:r>
            <a:r>
              <a:rPr lang="en-US" dirty="0" smtClean="0">
                <a:latin typeface="Times New Roman"/>
                <a:cs typeface="Times New Roman"/>
              </a:rPr>
              <a:t>ʻUmi </a:t>
            </a:r>
            <a:r>
              <a:rPr lang="en-US" dirty="0">
                <a:latin typeface="Times New Roman"/>
                <a:cs typeface="Times New Roman"/>
              </a:rPr>
              <a:t>the gifts Lïloa left and instructs him that upon meeting his father, to sit on his father’s lap and tell him who he is. ʻ</a:t>
            </a:r>
            <a:r>
              <a:rPr lang="en-US" dirty="0" smtClean="0">
                <a:latin typeface="Times New Roman"/>
                <a:cs typeface="Times New Roman"/>
              </a:rPr>
              <a:t>Umi </a:t>
            </a:r>
            <a:r>
              <a:rPr lang="en-US" dirty="0">
                <a:latin typeface="Times New Roman"/>
                <a:cs typeface="Times New Roman"/>
              </a:rPr>
              <a:t>becomes the favored son and Hakau, Lïloa’s other son is enraged with jealousy. Upon Lïloa’s death, Hakau inherits the land, but </a:t>
            </a:r>
            <a:r>
              <a:rPr lang="en-US" dirty="0" smtClean="0">
                <a:latin typeface="Times New Roman"/>
                <a:cs typeface="Times New Roman"/>
              </a:rPr>
              <a:t>ʻUmi </a:t>
            </a:r>
            <a:r>
              <a:rPr lang="en-US" dirty="0">
                <a:latin typeface="Times New Roman"/>
                <a:cs typeface="Times New Roman"/>
              </a:rPr>
              <a:t>is placed in charge of the gods and the temples. Hakau poorly treats ʻ</a:t>
            </a:r>
            <a:r>
              <a:rPr lang="en-US" dirty="0" smtClean="0">
                <a:latin typeface="Times New Roman"/>
                <a:cs typeface="Times New Roman"/>
              </a:rPr>
              <a:t>Umi </a:t>
            </a:r>
            <a:r>
              <a:rPr lang="en-US" dirty="0">
                <a:latin typeface="Times New Roman"/>
                <a:cs typeface="Times New Roman"/>
              </a:rPr>
              <a:t>which drives him to leave </a:t>
            </a:r>
            <a:r>
              <a:rPr lang="en-US" dirty="0" smtClean="0">
                <a:latin typeface="Times New Roman"/>
                <a:cs typeface="Times New Roman"/>
              </a:rPr>
              <a:t>Waipiʻo </a:t>
            </a:r>
            <a:r>
              <a:rPr lang="en-US" dirty="0">
                <a:latin typeface="Times New Roman"/>
                <a:cs typeface="Times New Roman"/>
              </a:rPr>
              <a:t>Valley. Hakau extends this mistreatment to the people of </a:t>
            </a:r>
            <a:r>
              <a:rPr lang="en-US" dirty="0" smtClean="0">
                <a:latin typeface="Times New Roman"/>
                <a:cs typeface="Times New Roman"/>
              </a:rPr>
              <a:t>Waipiʻo</a:t>
            </a:r>
            <a:r>
              <a:rPr lang="en-US" dirty="0">
                <a:latin typeface="Times New Roman"/>
                <a:cs typeface="Times New Roman"/>
              </a:rPr>
              <a:t>, and </a:t>
            </a:r>
            <a:r>
              <a:rPr lang="en-US" dirty="0" smtClean="0">
                <a:latin typeface="Times New Roman"/>
                <a:cs typeface="Times New Roman"/>
              </a:rPr>
              <a:t>ʻUmi</a:t>
            </a:r>
            <a:r>
              <a:rPr lang="en-US" dirty="0">
                <a:latin typeface="Times New Roman"/>
                <a:cs typeface="Times New Roman"/>
              </a:rPr>
              <a:t>, upon hearing this, returns to attack Hakau and kills him. Umi then assumes Hakau’s position as chief</a:t>
            </a:r>
            <a:r>
              <a:rPr lang="en-US" dirty="0" smtClean="0">
                <a:latin typeface="Times New Roman"/>
                <a:cs typeface="Times New Roman"/>
              </a:rPr>
              <a:t>.</a:t>
            </a:r>
            <a:endParaRPr lang="en-US" dirty="0">
              <a:latin typeface="Times New Roman"/>
              <a:cs typeface="Times New Roman"/>
            </a:endParaRPr>
          </a:p>
        </p:txBody>
      </p:sp>
      <p:pic>
        <p:nvPicPr>
          <p:cNvPr id="4" name="Picture 3"/>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Tree>
    <p:extLst>
      <p:ext uri="{BB962C8B-B14F-4D97-AF65-F5344CB8AC3E}">
        <p14:creationId xmlns:p14="http://schemas.microsoft.com/office/powerpoint/2010/main" val="28818755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10819-DSC_563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 y="491218"/>
            <a:ext cx="3414856" cy="2750276"/>
          </a:xfrm>
          <a:prstGeom prst="rect">
            <a:avLst/>
          </a:prstGeom>
        </p:spPr>
      </p:pic>
      <p:pic>
        <p:nvPicPr>
          <p:cNvPr id="3" name="Picture 2" descr="20110820-DSC_59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908" y="3840934"/>
            <a:ext cx="2149914" cy="2794000"/>
          </a:xfrm>
          <a:prstGeom prst="rect">
            <a:avLst/>
          </a:prstGeom>
        </p:spPr>
      </p:pic>
      <p:sp>
        <p:nvSpPr>
          <p:cNvPr id="4" name="TextBox 3"/>
          <p:cNvSpPr txBox="1"/>
          <p:nvPr/>
        </p:nvSpPr>
        <p:spPr>
          <a:xfrm>
            <a:off x="4450080" y="1029698"/>
            <a:ext cx="4393142" cy="1477328"/>
          </a:xfrm>
          <a:prstGeom prst="rect">
            <a:avLst/>
          </a:prstGeom>
          <a:noFill/>
        </p:spPr>
        <p:txBody>
          <a:bodyPr wrap="square" rtlCol="0">
            <a:spAutoFit/>
          </a:bodyPr>
          <a:lstStyle/>
          <a:p>
            <a:pPr algn="just"/>
            <a:r>
              <a:rPr lang="en-US" b="1" dirty="0"/>
              <a:t>General Information:</a:t>
            </a:r>
            <a:r>
              <a:rPr lang="en-US" dirty="0"/>
              <a:t> </a:t>
            </a:r>
            <a:r>
              <a:rPr lang="en-US" dirty="0" smtClean="0"/>
              <a:t> Camping </a:t>
            </a:r>
            <a:r>
              <a:rPr lang="en-US" dirty="0"/>
              <a:t>in Waimanu is allowed in designated campsites only and requires a permit. A Trail Guide is provided from the Malama Waipio Ohana. Mosquito repellant is recommended</a:t>
            </a:r>
            <a:r>
              <a:rPr lang="en-US" dirty="0" smtClean="0"/>
              <a:t>.</a:t>
            </a:r>
            <a:endParaRPr lang="en-US" dirty="0"/>
          </a:p>
        </p:txBody>
      </p:sp>
      <p:sp>
        <p:nvSpPr>
          <p:cNvPr id="5" name="TextBox 4"/>
          <p:cNvSpPr txBox="1"/>
          <p:nvPr/>
        </p:nvSpPr>
        <p:spPr>
          <a:xfrm>
            <a:off x="203200" y="3759654"/>
            <a:ext cx="6390640" cy="2862323"/>
          </a:xfrm>
          <a:prstGeom prst="rect">
            <a:avLst/>
          </a:prstGeom>
          <a:noFill/>
        </p:spPr>
        <p:txBody>
          <a:bodyPr wrap="square" rtlCol="0">
            <a:spAutoFit/>
          </a:bodyPr>
          <a:lstStyle/>
          <a:p>
            <a:pPr algn="just"/>
            <a:r>
              <a:rPr lang="en-US" b="1" dirty="0"/>
              <a:t>CAUTION:</a:t>
            </a:r>
            <a:r>
              <a:rPr lang="en-US" dirty="0"/>
              <a:t> The trail is steep, deeply eroded in places, rocky, muddy and in slippery condition when wet. Only experienced hikers in good physical condition should attempt hiking this trail. The trail is only minimally maintained. Since weather in the area is unpredictable, always carry good rain gear. Perennial and intermittent streams quickly rise to hazardous levels during heavy rains in the area and upper slopes. Never attempt to ford streams at high levels. Shelter and emergency rations are advised. Be alert for centipedes which thrive in the leaf litter and rocks in the campsite area. Their bite is extremely painful</a:t>
            </a:r>
            <a:r>
              <a:rPr lang="en-US" dirty="0" smtClean="0"/>
              <a:t>.</a:t>
            </a:r>
            <a:endParaRPr lang="en-US" dirty="0"/>
          </a:p>
        </p:txBody>
      </p:sp>
    </p:spTree>
    <p:extLst>
      <p:ext uri="{BB962C8B-B14F-4D97-AF65-F5344CB8AC3E}">
        <p14:creationId xmlns:p14="http://schemas.microsoft.com/office/powerpoint/2010/main" val="3986725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 y="223520"/>
            <a:ext cx="8473440" cy="6740308"/>
          </a:xfrm>
          <a:prstGeom prst="rect">
            <a:avLst/>
          </a:prstGeom>
          <a:noFill/>
        </p:spPr>
        <p:txBody>
          <a:bodyPr wrap="square" rtlCol="0">
            <a:spAutoFit/>
          </a:bodyPr>
          <a:lstStyle/>
          <a:p>
            <a:pPr algn="ctr"/>
            <a:r>
              <a:rPr lang="en-US" b="1" dirty="0"/>
              <a:t>WAIPIO / WAIMANU VALLEY - MULIWAI TRAIL </a:t>
            </a:r>
            <a:endParaRPr lang="en-US" b="1" dirty="0" smtClean="0"/>
          </a:p>
          <a:p>
            <a:pPr algn="ctr"/>
            <a:r>
              <a:rPr lang="en-US" b="1" dirty="0" smtClean="0"/>
              <a:t>(</a:t>
            </a:r>
            <a:r>
              <a:rPr lang="en-US" b="1" dirty="0"/>
              <a:t>Na Ala Hele Hawaii Trail &amp; Access System)</a:t>
            </a:r>
            <a:endParaRPr lang="en-US" dirty="0"/>
          </a:p>
          <a:p>
            <a:pPr algn="just"/>
            <a:r>
              <a:rPr lang="en-US" dirty="0"/>
              <a:t> </a:t>
            </a:r>
          </a:p>
          <a:p>
            <a:pPr algn="just"/>
            <a:r>
              <a:rPr lang="en-US" b="1" dirty="0"/>
              <a:t>Difficulty:</a:t>
            </a:r>
            <a:r>
              <a:rPr lang="en-US" dirty="0"/>
              <a:t> Challenging and strenuous (recommended for experienced hikers). </a:t>
            </a:r>
            <a:r>
              <a:rPr lang="en-US" b="1" dirty="0"/>
              <a:t>Highest point:</a:t>
            </a:r>
            <a:r>
              <a:rPr lang="en-US" dirty="0"/>
              <a:t> 1320 feet, lowest sea level.</a:t>
            </a:r>
          </a:p>
          <a:p>
            <a:pPr algn="just"/>
            <a:r>
              <a:rPr lang="en-US" b="1" dirty="0"/>
              <a:t>Trail Distance:</a:t>
            </a:r>
            <a:r>
              <a:rPr lang="en-US" dirty="0"/>
              <a:t> 18 miles roundtrip / 12 hours.</a:t>
            </a:r>
          </a:p>
          <a:p>
            <a:pPr algn="just"/>
            <a:r>
              <a:rPr lang="en-US" dirty="0"/>
              <a:t> </a:t>
            </a:r>
          </a:p>
          <a:p>
            <a:pPr algn="just"/>
            <a:r>
              <a:rPr lang="en-US" b="1" dirty="0"/>
              <a:t>Trailhead:</a:t>
            </a:r>
            <a:r>
              <a:rPr lang="en-US" dirty="0"/>
              <a:t> Take Highway 240 to the Waipio Lookout (eastern end of valley). A steep jeep road extends from the lookout down into the valley. Upon reaching the valley floor, take the road to the right, then follow the beach to Wailoa Stream. The narrow, steep and rough road ends at the stream. Cross the stream and follow the Ala nui trail on the sand mounds to the west side of Waipio Valley and the beginning of the Muliwai trail. </a:t>
            </a:r>
          </a:p>
          <a:p>
            <a:pPr algn="just"/>
            <a:r>
              <a:rPr lang="en-US" dirty="0"/>
              <a:t> </a:t>
            </a:r>
          </a:p>
          <a:p>
            <a:pPr algn="just"/>
            <a:r>
              <a:rPr lang="en-US" b="1" dirty="0"/>
              <a:t>Route:</a:t>
            </a:r>
            <a:r>
              <a:rPr lang="en-US" dirty="0"/>
              <a:t> The Muliwai Trail zig-zags up the western wall of Waipio Valley, climbing approximately 1,200 feet to the highland between Waipio and Waimanu Valleys. It leads across the highland area to Waimanu Valley, crossing twelve gulches 400 to 500 feet in depth, then descends 1,200 feet into Waimanu Valley.</a:t>
            </a:r>
          </a:p>
          <a:p>
            <a:pPr algn="just"/>
            <a:r>
              <a:rPr lang="en-US" dirty="0" smtClean="0"/>
              <a:t>(</a:t>
            </a:r>
            <a:r>
              <a:rPr lang="en-US" dirty="0"/>
              <a:t>Hamakua District)</a:t>
            </a:r>
          </a:p>
          <a:p>
            <a:pPr algn="just"/>
            <a:r>
              <a:rPr lang="en-US" dirty="0"/>
              <a:t> </a:t>
            </a:r>
          </a:p>
          <a:p>
            <a:pPr algn="just"/>
            <a:r>
              <a:rPr lang="en-US" b="1" i="1" dirty="0"/>
              <a:t>The Muliwai Trail is an old Hawaiian trail used for access between the Waipio and Waimanu valleys on the Hamakua Coast. These beautiful valleys are rich in cultural history having supported large populations of Hawaiians in the past. Vegetation along the trail consist of native forest interspersed with exotics.</a:t>
            </a:r>
            <a:endParaRPr lang="en-US" dirty="0"/>
          </a:p>
          <a:p>
            <a:endParaRPr lang="en-US" dirty="0"/>
          </a:p>
        </p:txBody>
      </p:sp>
      <p:pic>
        <p:nvPicPr>
          <p:cNvPr id="3" name="Picture 2"/>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Tree>
    <p:extLst>
      <p:ext uri="{BB962C8B-B14F-4D97-AF65-F5344CB8AC3E}">
        <p14:creationId xmlns:p14="http://schemas.microsoft.com/office/powerpoint/2010/main" val="23157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5803"/>
          </a:xfrm>
        </p:spPr>
        <p:txBody>
          <a:bodyPr>
            <a:normAutofit/>
          </a:bodyPr>
          <a:lstStyle/>
          <a:p>
            <a:r>
              <a:rPr lang="en-US" sz="3600" b="1" dirty="0" smtClean="0">
                <a:latin typeface="Times New Roman"/>
                <a:cs typeface="Times New Roman"/>
              </a:rPr>
              <a:t>Waimanu Valley</a:t>
            </a:r>
            <a:endParaRPr lang="en-US" sz="3600" b="1" dirty="0">
              <a:latin typeface="Times New Roman"/>
              <a:cs typeface="Times New Roman"/>
            </a:endParaRPr>
          </a:p>
        </p:txBody>
      </p:sp>
      <p:pic>
        <p:nvPicPr>
          <p:cNvPr id="3" name="Picture 2"/>
          <p:cNvPicPr>
            <a:picLocks noChangeAspect="1"/>
          </p:cNvPicPr>
          <p:nvPr/>
        </p:nvPicPr>
        <p:blipFill>
          <a:blip r:embed="rId2"/>
          <a:stretch>
            <a:fillRect/>
          </a:stretch>
        </p:blipFill>
        <p:spPr>
          <a:xfrm>
            <a:off x="457200" y="775803"/>
            <a:ext cx="3616960" cy="2879485"/>
          </a:xfrm>
          <a:prstGeom prst="rect">
            <a:avLst/>
          </a:prstGeom>
        </p:spPr>
      </p:pic>
      <p:pic>
        <p:nvPicPr>
          <p:cNvPr id="4" name="Picture 3" descr="20110820-DSC_623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40172"/>
            <a:ext cx="3616960" cy="2803297"/>
          </a:xfrm>
          <a:prstGeom prst="rect">
            <a:avLst/>
          </a:prstGeom>
        </p:spPr>
      </p:pic>
      <p:sp>
        <p:nvSpPr>
          <p:cNvPr id="8" name="Rectangle 7"/>
          <p:cNvSpPr/>
          <p:nvPr/>
        </p:nvSpPr>
        <p:spPr>
          <a:xfrm>
            <a:off x="4328160" y="1539514"/>
            <a:ext cx="4572000" cy="4801315"/>
          </a:xfrm>
          <a:prstGeom prst="rect">
            <a:avLst/>
          </a:prstGeom>
        </p:spPr>
        <p:txBody>
          <a:bodyPr>
            <a:spAutoFit/>
          </a:bodyPr>
          <a:lstStyle/>
          <a:p>
            <a:pPr algn="just"/>
            <a:r>
              <a:rPr lang="en-US" b="1" dirty="0">
                <a:latin typeface="Cambria"/>
                <a:cs typeface="Cambria"/>
              </a:rPr>
              <a:t>Kamehameha the Great in Waipio Valley</a:t>
            </a:r>
            <a:endParaRPr lang="en-US" dirty="0">
              <a:latin typeface="Cambria"/>
              <a:cs typeface="Cambria"/>
            </a:endParaRPr>
          </a:p>
          <a:p>
            <a:pPr algn="just"/>
            <a:endParaRPr lang="en-US" dirty="0" smtClean="0">
              <a:latin typeface="Cambria"/>
              <a:cs typeface="Cambria"/>
            </a:endParaRPr>
          </a:p>
          <a:p>
            <a:pPr algn="just"/>
            <a:r>
              <a:rPr lang="en-US" dirty="0" smtClean="0">
                <a:latin typeface="Cambria"/>
                <a:cs typeface="Cambria"/>
              </a:rPr>
              <a:t>It </a:t>
            </a:r>
            <a:r>
              <a:rPr lang="en-US" dirty="0">
                <a:latin typeface="Cambria"/>
                <a:cs typeface="Cambria"/>
              </a:rPr>
              <a:t>was at Waipio in 1780 that Kamehameha the First received his war god Kukailimoku who proclaimed him the future ruler of the islands</a:t>
            </a:r>
            <a:r>
              <a:rPr lang="en-US" dirty="0" smtClean="0">
                <a:latin typeface="Cambria"/>
                <a:cs typeface="Cambria"/>
              </a:rPr>
              <a:t>.</a:t>
            </a:r>
          </a:p>
          <a:p>
            <a:pPr algn="just"/>
            <a:endParaRPr lang="en-US" dirty="0">
              <a:latin typeface="Cambria"/>
              <a:cs typeface="Cambria"/>
            </a:endParaRPr>
          </a:p>
          <a:p>
            <a:pPr algn="just"/>
            <a:r>
              <a:rPr lang="en-US" dirty="0">
                <a:latin typeface="Cambria"/>
                <a:cs typeface="Cambria"/>
              </a:rPr>
              <a:t>It was off the coast of Waimanu</a:t>
            </a:r>
            <a:r>
              <a:rPr lang="en-US" dirty="0" smtClean="0">
                <a:latin typeface="Cambria"/>
                <a:cs typeface="Cambria"/>
              </a:rPr>
              <a:t>, that </a:t>
            </a:r>
            <a:r>
              <a:rPr lang="en-US" dirty="0">
                <a:latin typeface="Cambria"/>
                <a:cs typeface="Cambria"/>
              </a:rPr>
              <a:t>Kamehameha engaged Kahekili, the Lord of the leeward islands, and his half-brother, Kaeokulani of Kaua'i, in the first naval battle in Hawaiian history - Kepuwahaulaula, known as the Battle of the Red-Mouthed Guns. </a:t>
            </a:r>
            <a:endParaRPr lang="en-US" dirty="0" smtClean="0">
              <a:latin typeface="Cambria"/>
              <a:cs typeface="Cambria"/>
            </a:endParaRPr>
          </a:p>
          <a:p>
            <a:pPr algn="just"/>
            <a:endParaRPr lang="en-US" dirty="0">
              <a:latin typeface="Cambria"/>
              <a:cs typeface="Cambria"/>
            </a:endParaRPr>
          </a:p>
          <a:p>
            <a:pPr algn="just"/>
            <a:r>
              <a:rPr lang="en-US" dirty="0" smtClean="0">
                <a:latin typeface="Cambria"/>
                <a:cs typeface="Cambria"/>
              </a:rPr>
              <a:t>Kamehameha </a:t>
            </a:r>
            <a:r>
              <a:rPr lang="en-US" dirty="0">
                <a:latin typeface="Cambria"/>
                <a:cs typeface="Cambria"/>
              </a:rPr>
              <a:t>thus began his conquest of the islands.</a:t>
            </a:r>
            <a:endParaRPr lang="en-US" dirty="0">
              <a:effectLst/>
              <a:latin typeface="Cambria"/>
              <a:cs typeface="Cambria"/>
            </a:endParaRPr>
          </a:p>
        </p:txBody>
      </p:sp>
    </p:spTree>
    <p:extLst>
      <p:ext uri="{BB962C8B-B14F-4D97-AF65-F5344CB8AC3E}">
        <p14:creationId xmlns:p14="http://schemas.microsoft.com/office/powerpoint/2010/main" val="5658357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cs typeface="Times New Roman"/>
              </a:rPr>
              <a:t>Sites of Waipio</a:t>
            </a:r>
            <a:endParaRPr lang="en-US" sz="3600" dirty="0">
              <a:latin typeface="Times New Roman"/>
              <a:cs typeface="Times New Roman"/>
            </a:endParaRPr>
          </a:p>
        </p:txBody>
      </p:sp>
      <p:pic>
        <p:nvPicPr>
          <p:cNvPr id="4" name="Picture 3"/>
          <p:cNvPicPr>
            <a:picLocks noChangeAspect="1"/>
          </p:cNvPicPr>
          <p:nvPr/>
        </p:nvPicPr>
        <p:blipFill>
          <a:blip r:embed="rId2"/>
          <a:stretch>
            <a:fillRect/>
          </a:stretch>
        </p:blipFill>
        <p:spPr>
          <a:xfrm>
            <a:off x="1727200" y="1341119"/>
            <a:ext cx="5720080" cy="5127643"/>
          </a:xfrm>
          <a:prstGeom prst="rect">
            <a:avLst/>
          </a:prstGeom>
        </p:spPr>
      </p:pic>
    </p:spTree>
    <p:extLst>
      <p:ext uri="{BB962C8B-B14F-4D97-AF65-F5344CB8AC3E}">
        <p14:creationId xmlns:p14="http://schemas.microsoft.com/office/powerpoint/2010/main" val="15701008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ipio valley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146300"/>
            <a:ext cx="5715000" cy="4286250"/>
          </a:xfrm>
          <a:prstGeom prst="rect">
            <a:avLst/>
          </a:prstGeom>
        </p:spPr>
      </p:pic>
      <p:sp>
        <p:nvSpPr>
          <p:cNvPr id="3" name="TextBox 2"/>
          <p:cNvSpPr txBox="1"/>
          <p:nvPr/>
        </p:nvSpPr>
        <p:spPr>
          <a:xfrm>
            <a:off x="1" y="402133"/>
            <a:ext cx="9144000" cy="1754327"/>
          </a:xfrm>
          <a:prstGeom prst="rect">
            <a:avLst/>
          </a:prstGeom>
          <a:noFill/>
        </p:spPr>
        <p:txBody>
          <a:bodyPr wrap="square" rtlCol="0">
            <a:spAutoFit/>
          </a:bodyPr>
          <a:lstStyle/>
          <a:p>
            <a:pPr algn="ctr"/>
            <a:r>
              <a:rPr lang="en-US" sz="3600" b="1" dirty="0"/>
              <a:t>Waipio Valley</a:t>
            </a:r>
          </a:p>
          <a:p>
            <a:pPr algn="ctr"/>
            <a:r>
              <a:rPr lang="en-US" sz="3600" b="1" dirty="0"/>
              <a:t>“The Valley of the Kings”</a:t>
            </a:r>
          </a:p>
          <a:p>
            <a:endParaRPr lang="en-US" sz="3600" dirty="0"/>
          </a:p>
        </p:txBody>
      </p:sp>
    </p:spTree>
    <p:extLst>
      <p:ext uri="{BB962C8B-B14F-4D97-AF65-F5344CB8AC3E}">
        <p14:creationId xmlns:p14="http://schemas.microsoft.com/office/powerpoint/2010/main" val="33379972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440" y="904240"/>
            <a:ext cx="1788771" cy="369332"/>
          </a:xfrm>
          <a:prstGeom prst="rect">
            <a:avLst/>
          </a:prstGeom>
          <a:noFill/>
        </p:spPr>
        <p:txBody>
          <a:bodyPr wrap="none" rtlCol="0">
            <a:spAutoFit/>
          </a:bodyPr>
          <a:lstStyle/>
          <a:p>
            <a:r>
              <a:rPr lang="en-US" dirty="0" smtClean="0"/>
              <a:t>Waipio Gift Shop </a:t>
            </a:r>
            <a:endParaRPr lang="en-US" dirty="0"/>
          </a:p>
        </p:txBody>
      </p:sp>
    </p:spTree>
    <p:extLst>
      <p:ext uri="{BB962C8B-B14F-4D97-AF65-F5344CB8AC3E}">
        <p14:creationId xmlns:p14="http://schemas.microsoft.com/office/powerpoint/2010/main" val="562039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 y="812800"/>
            <a:ext cx="8849360" cy="5632312"/>
          </a:xfrm>
          <a:prstGeom prst="rect">
            <a:avLst/>
          </a:prstGeom>
          <a:noFill/>
        </p:spPr>
        <p:txBody>
          <a:bodyPr wrap="square" rtlCol="0">
            <a:spAutoFit/>
          </a:bodyPr>
          <a:lstStyle/>
          <a:p>
            <a:r>
              <a:rPr lang="en-US" b="1" dirty="0">
                <a:latin typeface="Cambria"/>
                <a:cs typeface="Cambria"/>
              </a:rPr>
              <a:t>Camping on the Big Island</a:t>
            </a:r>
            <a:r>
              <a:rPr lang="en-US" dirty="0">
                <a:latin typeface="Cambria"/>
                <a:cs typeface="Cambria"/>
              </a:rPr>
              <a:t>	</a:t>
            </a:r>
          </a:p>
          <a:p>
            <a:r>
              <a:rPr lang="en-US" dirty="0">
                <a:latin typeface="Cambria"/>
                <a:cs typeface="Cambria"/>
              </a:rPr>
              <a:t>If you are on Hawaii for your much-deserved holiday, camping is probably not the first thing that comes to mind when you think about how you will be  spending your nights. Sure, you will not be as comfortable in your tent as you will be in that cozy vacation rental you just booked for your family, but </a:t>
            </a:r>
            <a:r>
              <a:rPr lang="en-US" b="1" dirty="0">
                <a:latin typeface="Cambria"/>
                <a:cs typeface="Cambria"/>
              </a:rPr>
              <a:t>camping can add an element of adventure - or romance!- to your vacation, and give you memories to treasure for the years to come!</a:t>
            </a:r>
            <a:endParaRPr lang="en-US" dirty="0">
              <a:latin typeface="Cambria"/>
              <a:cs typeface="Cambria"/>
            </a:endParaRPr>
          </a:p>
          <a:p>
            <a:r>
              <a:rPr lang="en-US" dirty="0">
                <a:latin typeface="Cambria"/>
                <a:cs typeface="Cambria"/>
              </a:rPr>
              <a:t>Permits and Campsites | 7 Handy Camping Tips | </a:t>
            </a:r>
            <a:r>
              <a:rPr lang="en-US" dirty="0">
                <a:latin typeface="Cambria"/>
                <a:cs typeface="Cambria"/>
                <a:hlinkClick r:id="rId2"/>
              </a:rPr>
              <a:t>Campsite pictures</a:t>
            </a:r>
          </a:p>
          <a:p>
            <a:endParaRPr lang="en-US" dirty="0">
              <a:latin typeface="Cambria"/>
              <a:cs typeface="Cambria"/>
            </a:endParaRPr>
          </a:p>
          <a:p>
            <a:r>
              <a:rPr lang="en-US" dirty="0">
                <a:latin typeface="Cambria"/>
                <a:cs typeface="Cambria"/>
              </a:rPr>
              <a:t>Are you curious where you will pitch your tent? Have a look at our </a:t>
            </a:r>
            <a:r>
              <a:rPr lang="en-US" dirty="0">
                <a:latin typeface="Cambria"/>
                <a:cs typeface="Cambria"/>
                <a:hlinkClick r:id="rId2"/>
              </a:rPr>
              <a:t>gallery of campsites on the Big Island!</a:t>
            </a:r>
          </a:p>
          <a:p>
            <a:r>
              <a:rPr lang="en-US" i="1" dirty="0">
                <a:latin typeface="Cambria"/>
                <a:cs typeface="Cambria"/>
              </a:rPr>
              <a:t>camping can add an element of adventure - or romance!- to your vacation, and give you a memory to treasure for the years to come!</a:t>
            </a:r>
          </a:p>
          <a:p>
            <a:endParaRPr lang="en-US" dirty="0">
              <a:latin typeface="Cambria"/>
              <a:cs typeface="Cambria"/>
            </a:endParaRPr>
          </a:p>
          <a:p>
            <a:r>
              <a:rPr lang="en-US" dirty="0">
                <a:latin typeface="Cambria"/>
                <a:cs typeface="Cambria"/>
              </a:rPr>
              <a:t>Just think about dozing off with the sound of the braking waves on the background, while you watch the stars overhead. Or what about spending the night with your family and/or friends over freshly grilled fish  from the BBQ? And did you know you can also camp on top of the worlds most active volcano? Just be sure to pack some warm clothes because nights will get chilly at 4000 </a:t>
            </a:r>
            <a:r>
              <a:rPr lang="en-US" dirty="0" err="1">
                <a:latin typeface="Cambria"/>
                <a:cs typeface="Cambria"/>
              </a:rPr>
              <a:t>ft</a:t>
            </a:r>
            <a:r>
              <a:rPr lang="en-US" dirty="0">
                <a:latin typeface="Cambria"/>
                <a:cs typeface="Cambria"/>
              </a:rPr>
              <a:t> elevation.</a:t>
            </a:r>
          </a:p>
          <a:p>
            <a:endParaRPr lang="en-US" dirty="0">
              <a:latin typeface="Cambria"/>
              <a:cs typeface="Cambria"/>
            </a:endParaRPr>
          </a:p>
        </p:txBody>
      </p:sp>
    </p:spTree>
    <p:extLst>
      <p:ext uri="{BB962C8B-B14F-4D97-AF65-F5344CB8AC3E}">
        <p14:creationId xmlns:p14="http://schemas.microsoft.com/office/powerpoint/2010/main" val="942173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 y="1381761"/>
            <a:ext cx="8890000" cy="4555094"/>
          </a:xfrm>
          <a:prstGeom prst="rect">
            <a:avLst/>
          </a:prstGeom>
          <a:noFill/>
        </p:spPr>
        <p:txBody>
          <a:bodyPr wrap="square" rtlCol="0">
            <a:spAutoFit/>
          </a:bodyPr>
          <a:lstStyle/>
          <a:p>
            <a:pPr algn="ctr"/>
            <a:r>
              <a:rPr lang="en-US" sz="2000" i="1" dirty="0" smtClean="0">
                <a:latin typeface="Cambria"/>
                <a:cs typeface="Cambria"/>
              </a:rPr>
              <a:t>Did </a:t>
            </a:r>
            <a:r>
              <a:rPr lang="en-US" sz="2000" i="1" dirty="0">
                <a:latin typeface="Cambria"/>
                <a:cs typeface="Cambria"/>
              </a:rPr>
              <a:t>you know you can also camp on top of the worlds most active volcano</a:t>
            </a:r>
            <a:r>
              <a:rPr lang="en-US" sz="2000" i="1" dirty="0" smtClean="0">
                <a:latin typeface="Cambria"/>
                <a:cs typeface="Cambria"/>
              </a:rPr>
              <a:t>?</a:t>
            </a:r>
          </a:p>
          <a:p>
            <a:endParaRPr lang="en-US" i="1" dirty="0">
              <a:latin typeface="Cambria"/>
              <a:cs typeface="Cambria"/>
            </a:endParaRPr>
          </a:p>
          <a:p>
            <a:r>
              <a:rPr lang="en-US" dirty="0">
                <a:latin typeface="Cambria"/>
                <a:cs typeface="Cambria"/>
              </a:rPr>
              <a:t>All in all, camping on the </a:t>
            </a:r>
            <a:r>
              <a:rPr lang="en-US" dirty="0" smtClean="0">
                <a:latin typeface="Cambria"/>
                <a:cs typeface="Cambria"/>
              </a:rPr>
              <a:t>Moku o Hawaii “Big Island” </a:t>
            </a:r>
            <a:r>
              <a:rPr lang="en-US" dirty="0">
                <a:latin typeface="Cambria"/>
                <a:cs typeface="Cambria"/>
              </a:rPr>
              <a:t>is a </a:t>
            </a:r>
            <a:r>
              <a:rPr lang="en-US" dirty="0" smtClean="0">
                <a:latin typeface="Cambria"/>
                <a:cs typeface="Cambria"/>
              </a:rPr>
              <a:t>sensual unique and </a:t>
            </a:r>
            <a:r>
              <a:rPr lang="en-US" dirty="0">
                <a:latin typeface="Cambria"/>
                <a:cs typeface="Cambria"/>
              </a:rPr>
              <a:t>exciting experience! It doesn't offer the comfort that you can find in a real bed, but if you are an outdoorsy type, you will find many rewards. There are many campgrounds to choose from in an array of different climates, and spending at least part of your vacation under the star</a:t>
            </a:r>
            <a:r>
              <a:rPr lang="en-US" dirty="0" smtClean="0">
                <a:latin typeface="Cambria"/>
                <a:cs typeface="Cambria"/>
              </a:rPr>
              <a:t>-gazing </a:t>
            </a:r>
            <a:r>
              <a:rPr lang="en-US" dirty="0">
                <a:latin typeface="Cambria"/>
                <a:cs typeface="Cambria"/>
              </a:rPr>
              <a:t>sky of </a:t>
            </a:r>
            <a:r>
              <a:rPr lang="en-US" dirty="0" smtClean="0">
                <a:latin typeface="Cambria"/>
                <a:cs typeface="Cambria"/>
              </a:rPr>
              <a:t>Hawaii!</a:t>
            </a:r>
            <a:endParaRPr lang="en-US" dirty="0">
              <a:latin typeface="Cambria"/>
              <a:cs typeface="Cambria"/>
            </a:endParaRPr>
          </a:p>
          <a:p>
            <a:endParaRPr lang="en-US" dirty="0">
              <a:latin typeface="Cambria"/>
              <a:cs typeface="Cambria"/>
            </a:endParaRPr>
          </a:p>
          <a:p>
            <a:r>
              <a:rPr lang="en-US" dirty="0">
                <a:latin typeface="Cambria"/>
                <a:cs typeface="Cambria"/>
              </a:rPr>
              <a:t>Do you need a camping permit for...</a:t>
            </a:r>
          </a:p>
          <a:p>
            <a:r>
              <a:rPr lang="en-US" dirty="0">
                <a:latin typeface="Cambria"/>
                <a:cs typeface="Cambria"/>
              </a:rPr>
              <a:t>..Hawaii County Parks? YES!</a:t>
            </a:r>
          </a:p>
          <a:p>
            <a:r>
              <a:rPr lang="en-US" dirty="0">
                <a:latin typeface="Cambria"/>
                <a:cs typeface="Cambria"/>
              </a:rPr>
              <a:t>Permits are required for all 10 county parks that allow camping. You can book a campsite online via the official </a:t>
            </a:r>
            <a:r>
              <a:rPr lang="en-US" dirty="0">
                <a:latin typeface="Cambria"/>
                <a:cs typeface="Cambria"/>
                <a:hlinkClick r:id="rId2"/>
              </a:rPr>
              <a:t>Big Island Camp Reservation System. Permits can be purchased up to a year in advance, see the camp reservation website for prices and other details.</a:t>
            </a:r>
          </a:p>
          <a:p>
            <a:r>
              <a:rPr lang="en-US" dirty="0">
                <a:latin typeface="Cambria"/>
                <a:cs typeface="Cambria"/>
              </a:rPr>
              <a:t>The following Hawaii County Parks allow camping. Please note that the facilities vary for each campsite, and that some sites have no potable water.	</a:t>
            </a:r>
          </a:p>
        </p:txBody>
      </p:sp>
    </p:spTree>
    <p:extLst>
      <p:ext uri="{BB962C8B-B14F-4D97-AF65-F5344CB8AC3E}">
        <p14:creationId xmlns:p14="http://schemas.microsoft.com/office/powerpoint/2010/main" val="10079172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721" y="609600"/>
            <a:ext cx="7823199" cy="3693319"/>
          </a:xfrm>
          <a:prstGeom prst="rect">
            <a:avLst/>
          </a:prstGeom>
          <a:noFill/>
        </p:spPr>
        <p:txBody>
          <a:bodyPr wrap="square" rtlCol="0">
            <a:spAutoFit/>
          </a:bodyPr>
          <a:lstStyle/>
          <a:p>
            <a:pPr algn="just"/>
            <a:r>
              <a:rPr lang="en-US" dirty="0"/>
              <a:t>Just think about </a:t>
            </a:r>
            <a:r>
              <a:rPr lang="en-US" dirty="0" smtClean="0"/>
              <a:t>watching </a:t>
            </a:r>
            <a:r>
              <a:rPr lang="en-US" dirty="0"/>
              <a:t>the stars </a:t>
            </a:r>
            <a:r>
              <a:rPr lang="en-US" dirty="0" smtClean="0"/>
              <a:t>overhead,  then falling into a mystical sleep </a:t>
            </a:r>
            <a:r>
              <a:rPr lang="en-US" dirty="0"/>
              <a:t>with the </a:t>
            </a:r>
            <a:r>
              <a:rPr lang="en-US" dirty="0" smtClean="0"/>
              <a:t>sounds </a:t>
            </a:r>
            <a:r>
              <a:rPr lang="en-US" dirty="0"/>
              <a:t>of </a:t>
            </a:r>
            <a:r>
              <a:rPr lang="en-US" dirty="0" smtClean="0"/>
              <a:t>the trickling river flow through the muliwai embracing the </a:t>
            </a:r>
            <a:r>
              <a:rPr lang="en-US" dirty="0"/>
              <a:t>braking waves </a:t>
            </a:r>
            <a:r>
              <a:rPr lang="en-US" dirty="0" smtClean="0"/>
              <a:t>as your background lullaby. Or </a:t>
            </a:r>
            <a:r>
              <a:rPr lang="en-US" dirty="0"/>
              <a:t>what about spending the night </a:t>
            </a:r>
            <a:r>
              <a:rPr lang="en-US" dirty="0" smtClean="0"/>
              <a:t>at Kona Lani Farm Private Resort setting with </a:t>
            </a:r>
            <a:r>
              <a:rPr lang="en-US" dirty="0"/>
              <a:t>your family and/or friends over freshly grilled fish  from the </a:t>
            </a:r>
            <a:r>
              <a:rPr lang="en-US" dirty="0" smtClean="0"/>
              <a:t>BBQ or </a:t>
            </a:r>
            <a:r>
              <a:rPr lang="en-US" dirty="0"/>
              <a:t>feasting </a:t>
            </a:r>
            <a:r>
              <a:rPr lang="en-US" dirty="0" smtClean="0"/>
              <a:t>on a Hawaiian </a:t>
            </a:r>
            <a:r>
              <a:rPr lang="en-US" dirty="0" err="1" smtClean="0"/>
              <a:t>Luaʻa</a:t>
            </a:r>
            <a:r>
              <a:rPr lang="en-US" dirty="0" smtClean="0"/>
              <a:t> with Kalua </a:t>
            </a:r>
            <a:r>
              <a:rPr lang="en-US" dirty="0" err="1" smtClean="0"/>
              <a:t>puaʻa</a:t>
            </a:r>
            <a:r>
              <a:rPr lang="en-US" dirty="0" smtClean="0"/>
              <a:t>? </a:t>
            </a:r>
            <a:r>
              <a:rPr lang="en-US" dirty="0"/>
              <a:t>And did you know you can also camp on top of the worlds most active volcano? </a:t>
            </a:r>
            <a:endParaRPr lang="en-US" dirty="0" smtClean="0"/>
          </a:p>
          <a:p>
            <a:pPr algn="just"/>
            <a:endParaRPr lang="en-US" dirty="0"/>
          </a:p>
          <a:p>
            <a:pPr algn="just"/>
            <a:r>
              <a:rPr lang="en-US" dirty="0"/>
              <a:t>All in all, camping on the </a:t>
            </a:r>
            <a:r>
              <a:rPr lang="en-US" dirty="0" smtClean="0"/>
              <a:t>Moku o Hawaii “Big Island” </a:t>
            </a:r>
            <a:r>
              <a:rPr lang="en-US" dirty="0"/>
              <a:t>is a unique and exciting experience! It doesn't offer the comfort that you can find in a real </a:t>
            </a:r>
            <a:r>
              <a:rPr lang="en-US" dirty="0" smtClean="0"/>
              <a:t>bed like at Kona Lani Farm, </a:t>
            </a:r>
            <a:r>
              <a:rPr lang="en-US" dirty="0"/>
              <a:t>but if you are an outdoorsy type, you will find many rewards. There are many campgrounds to choose from in an array of different climates, and spending at least part of your vacation under the star</a:t>
            </a:r>
            <a:r>
              <a:rPr lang="en-US" dirty="0" smtClean="0"/>
              <a:t>-gazing </a:t>
            </a:r>
            <a:r>
              <a:rPr lang="en-US" dirty="0"/>
              <a:t>sky of </a:t>
            </a:r>
            <a:r>
              <a:rPr lang="en-US" dirty="0" smtClean="0"/>
              <a:t>Hawaii!</a:t>
            </a:r>
            <a:r>
              <a:rPr lang="en-US" dirty="0"/>
              <a:t>	</a:t>
            </a:r>
          </a:p>
          <a:p>
            <a:pPr algn="just"/>
            <a:endParaRPr lang="en-US" dirty="0"/>
          </a:p>
        </p:txBody>
      </p:sp>
    </p:spTree>
    <p:extLst>
      <p:ext uri="{BB962C8B-B14F-4D97-AF65-F5344CB8AC3E}">
        <p14:creationId xmlns:p14="http://schemas.microsoft.com/office/powerpoint/2010/main" val="238686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483360"/>
            <a:ext cx="7609840" cy="5201424"/>
          </a:xfrm>
          <a:prstGeom prst="rect">
            <a:avLst/>
          </a:prstGeom>
          <a:noFill/>
        </p:spPr>
        <p:txBody>
          <a:bodyPr wrap="square" rtlCol="0">
            <a:spAutoFit/>
          </a:bodyPr>
          <a:lstStyle/>
          <a:p>
            <a:r>
              <a:rPr lang="en-US" sz="2000" b="1" dirty="0" smtClean="0"/>
              <a:t>Vision </a:t>
            </a:r>
            <a:r>
              <a:rPr lang="en-US" sz="2000" b="1" dirty="0"/>
              <a:t>Statement</a:t>
            </a:r>
            <a:r>
              <a:rPr lang="en-US" dirty="0"/>
              <a:t> </a:t>
            </a:r>
          </a:p>
          <a:p>
            <a:endParaRPr lang="en-US" dirty="0" smtClean="0"/>
          </a:p>
          <a:p>
            <a:pPr algn="just"/>
            <a:r>
              <a:rPr lang="en-US" dirty="0" smtClean="0"/>
              <a:t>We are an advocate </a:t>
            </a:r>
            <a:r>
              <a:rPr lang="en-US" dirty="0"/>
              <a:t>bringing forth the Hawaiian Education of the Traditions and Culture through </a:t>
            </a:r>
            <a:r>
              <a:rPr lang="en-US" dirty="0" smtClean="0"/>
              <a:t>the Ancient </a:t>
            </a:r>
            <a:r>
              <a:rPr lang="en-US" dirty="0"/>
              <a:t>Kupuna Knowledge and Wisdom!</a:t>
            </a:r>
          </a:p>
          <a:p>
            <a:r>
              <a:rPr lang="en-US" b="1" dirty="0"/>
              <a:t> </a:t>
            </a:r>
            <a:endParaRPr lang="en-US" sz="2000" b="1" dirty="0" smtClean="0"/>
          </a:p>
          <a:p>
            <a:endParaRPr lang="en-US" sz="2000" b="1" dirty="0"/>
          </a:p>
          <a:p>
            <a:r>
              <a:rPr lang="en-US" sz="2000" b="1" dirty="0" smtClean="0"/>
              <a:t>Mission Statement</a:t>
            </a:r>
            <a:endParaRPr lang="en-US" dirty="0"/>
          </a:p>
          <a:p>
            <a:r>
              <a:rPr lang="en-US" dirty="0"/>
              <a:t> </a:t>
            </a:r>
          </a:p>
          <a:p>
            <a:pPr algn="just"/>
            <a:r>
              <a:rPr lang="en-US" dirty="0" smtClean="0"/>
              <a:t>We</a:t>
            </a:r>
            <a:r>
              <a:rPr lang="en-US" dirty="0" smtClean="0"/>
              <a:t> </a:t>
            </a:r>
            <a:r>
              <a:rPr lang="en-US" dirty="0"/>
              <a:t>support Waipio Valley by providing access to learning in an educational environment in the openness of nature, with a Cultural exploratory sense and outreach educational program organizationally housed in Ka Ha O Na Kupuna School of Ancient Hawaiian Knowledge and Wisdom of Hawaiian Wayfinding, Arts, Traditions and Culture. This is the Hawaiian spiritual actions and the preservation with perpetuation of Hawaiian language at Waipio Valley Education Center. </a:t>
            </a:r>
          </a:p>
          <a:p>
            <a:endParaRPr lang="en-US" dirty="0"/>
          </a:p>
          <a:p>
            <a:endParaRPr lang="en-US" dirty="0"/>
          </a:p>
        </p:txBody>
      </p:sp>
      <p:pic>
        <p:nvPicPr>
          <p:cNvPr id="5" name="Picture 4"/>
          <p:cNvPicPr/>
          <p:nvPr/>
        </p:nvPicPr>
        <p:blipFill>
          <a:blip r:embed="rId2">
            <a:alphaModFix amt="18000"/>
            <a:extLst>
              <a:ext uri="{28A0092B-C50C-407E-A947-70E740481C1C}">
                <a14:useLocalDpi xmlns:a14="http://schemas.microsoft.com/office/drawing/2010/main" val="0"/>
              </a:ext>
            </a:extLst>
          </a:blip>
          <a:stretch>
            <a:fillRect/>
          </a:stretch>
        </p:blipFill>
        <p:spPr>
          <a:xfrm>
            <a:off x="1107440" y="1610995"/>
            <a:ext cx="6908800" cy="4591050"/>
          </a:xfrm>
          <a:prstGeom prst="rect">
            <a:avLst/>
          </a:prstGeom>
        </p:spPr>
      </p:pic>
    </p:spTree>
    <p:extLst>
      <p:ext uri="{BB962C8B-B14F-4D97-AF65-F5344CB8AC3E}">
        <p14:creationId xmlns:p14="http://schemas.microsoft.com/office/powerpoint/2010/main" val="12070632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alphaModFix amt="24000"/>
            <a:extLst>
              <a:ext uri="{28A0092B-C50C-407E-A947-70E740481C1C}">
                <a14:useLocalDpi xmlns:a14="http://schemas.microsoft.com/office/drawing/2010/main" val="0"/>
              </a:ext>
            </a:extLst>
          </a:blip>
          <a:stretch>
            <a:fillRect/>
          </a:stretch>
        </p:blipFill>
        <p:spPr>
          <a:xfrm>
            <a:off x="1117600" y="1509395"/>
            <a:ext cx="6908800" cy="4591050"/>
          </a:xfrm>
          <a:prstGeom prst="rect">
            <a:avLst/>
          </a:prstGeom>
        </p:spPr>
      </p:pic>
      <p:sp>
        <p:nvSpPr>
          <p:cNvPr id="5" name="TextBox 4"/>
          <p:cNvSpPr txBox="1"/>
          <p:nvPr/>
        </p:nvSpPr>
        <p:spPr>
          <a:xfrm>
            <a:off x="386080" y="1168400"/>
            <a:ext cx="8290560" cy="4154984"/>
          </a:xfrm>
          <a:prstGeom prst="rect">
            <a:avLst/>
          </a:prstGeom>
          <a:noFill/>
        </p:spPr>
        <p:txBody>
          <a:bodyPr wrap="square" rtlCol="0">
            <a:spAutoFit/>
          </a:bodyPr>
          <a:lstStyle/>
          <a:p>
            <a:pPr algn="ctr"/>
            <a:r>
              <a:rPr lang="en-US" dirty="0">
                <a:solidFill>
                  <a:srgbClr val="FFFFFF"/>
                </a:solidFill>
                <a:latin typeface=" Times New Roman"/>
                <a:cs typeface=" Times New Roman"/>
              </a:rPr>
              <a:t/>
            </a:r>
            <a:br>
              <a:rPr lang="en-US" dirty="0">
                <a:solidFill>
                  <a:srgbClr val="FFFFFF"/>
                </a:solidFill>
                <a:latin typeface=" Times New Roman"/>
                <a:cs typeface=" Times New Roman"/>
              </a:rPr>
            </a:br>
            <a:r>
              <a:rPr lang="en-US" sz="5400" dirty="0">
                <a:solidFill>
                  <a:srgbClr val="FFFFFF"/>
                </a:solidFill>
                <a:latin typeface=" Times New Roman"/>
                <a:cs typeface=" Times New Roman"/>
              </a:rPr>
              <a:t>Aloha and Mahalo Nui</a:t>
            </a:r>
            <a:r>
              <a:rPr lang="en-US" sz="5400" dirty="0" smtClean="0">
                <a:solidFill>
                  <a:srgbClr val="FFFFFF"/>
                </a:solidFill>
                <a:latin typeface=" Times New Roman"/>
                <a:cs typeface=" Times New Roman"/>
              </a:rPr>
              <a:t>!</a:t>
            </a:r>
          </a:p>
          <a:p>
            <a:pPr algn="ctr"/>
            <a:endParaRPr lang="en-US" sz="4800" dirty="0" smtClean="0">
              <a:solidFill>
                <a:srgbClr val="FFFFFF"/>
              </a:solidFill>
              <a:latin typeface=" Times New Roman"/>
              <a:cs typeface=" Times New Roman"/>
            </a:endParaRPr>
          </a:p>
          <a:p>
            <a:pPr algn="ctr"/>
            <a:endParaRPr lang="en-US" sz="4800" dirty="0">
              <a:solidFill>
                <a:srgbClr val="FFFFFF"/>
              </a:solidFill>
              <a:latin typeface=" Times New Roman"/>
              <a:cs typeface=" Times New Roman"/>
            </a:endParaRPr>
          </a:p>
          <a:p>
            <a:pPr algn="ctr"/>
            <a:r>
              <a:rPr lang="en-US" sz="4800" dirty="0">
                <a:solidFill>
                  <a:srgbClr val="FFFFFF"/>
                </a:solidFill>
                <a:latin typeface=" Times New Roman"/>
                <a:cs typeface=" Times New Roman"/>
              </a:rPr>
              <a:t/>
            </a:r>
            <a:br>
              <a:rPr lang="en-US" sz="4800" dirty="0">
                <a:solidFill>
                  <a:srgbClr val="FFFFFF"/>
                </a:solidFill>
                <a:latin typeface=" Times New Roman"/>
                <a:cs typeface=" Times New Roman"/>
              </a:rPr>
            </a:br>
            <a:r>
              <a:rPr lang="en-US" sz="4800" dirty="0">
                <a:solidFill>
                  <a:srgbClr val="FFFFFF"/>
                </a:solidFill>
                <a:latin typeface=" Times New Roman"/>
                <a:cs typeface=" Times New Roman"/>
              </a:rPr>
              <a:t>Kahea Design LLC</a:t>
            </a:r>
            <a:endParaRPr lang="en-US" sz="4800" dirty="0">
              <a:latin typeface=" Times New Roman"/>
              <a:cs typeface=" Times New Roman"/>
            </a:endParaRPr>
          </a:p>
        </p:txBody>
      </p:sp>
    </p:spTree>
    <p:extLst>
      <p:ext uri="{BB962C8B-B14F-4D97-AF65-F5344CB8AC3E}">
        <p14:creationId xmlns:p14="http://schemas.microsoft.com/office/powerpoint/2010/main" val="846455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57200"/>
            <a:ext cx="8229600" cy="1143000"/>
          </a:xfrm>
          <a:prstGeom prst="rect">
            <a:avLst/>
          </a:prstGeom>
        </p:spPr>
        <p:txBody>
          <a:bodyPr vert="horz" lIns="91440" tIns="45720" rIns="91440" bIns="45720" rtlCol="0" anchor="b">
            <a:normAutofit fontScale="75000" lnSpcReduction="20000"/>
          </a:bodyPr>
          <a:lstStyle>
            <a:lvl1pPr algn="ctr" defTabSz="914400" rtl="0" eaLnBrk="1" latinLnBrk="0" hangingPunct="1">
              <a:spcBef>
                <a:spcPct val="0"/>
              </a:spcBef>
              <a:buNone/>
              <a:defRPr sz="5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a:cs typeface="Times New Roman"/>
              </a:rPr>
              <a:t>Cultural Values</a:t>
            </a:r>
            <a:br>
              <a:rPr lang="en-US" b="1" dirty="0" smtClean="0">
                <a:latin typeface="Times New Roman"/>
                <a:cs typeface="Times New Roman"/>
              </a:rPr>
            </a:br>
            <a:endParaRPr lang="en-US" dirty="0"/>
          </a:p>
        </p:txBody>
      </p:sp>
      <p:pic>
        <p:nvPicPr>
          <p:cNvPr id="8" name="Picture 7"/>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
        <p:nvSpPr>
          <p:cNvPr id="9" name="TextBox 8"/>
          <p:cNvSpPr txBox="1"/>
          <p:nvPr/>
        </p:nvSpPr>
        <p:spPr>
          <a:xfrm>
            <a:off x="772160" y="1757680"/>
            <a:ext cx="7633626" cy="4524316"/>
          </a:xfrm>
          <a:prstGeom prst="rect">
            <a:avLst/>
          </a:prstGeom>
          <a:noFill/>
        </p:spPr>
        <p:txBody>
          <a:bodyPr wrap="square" rtlCol="0">
            <a:spAutoFit/>
          </a:bodyPr>
          <a:lstStyle/>
          <a:p>
            <a:endParaRPr lang="en-US" dirty="0">
              <a:latin typeface="Times New Roman"/>
              <a:cs typeface="Times New Roman"/>
            </a:endParaRPr>
          </a:p>
          <a:p>
            <a:pPr algn="just"/>
            <a:r>
              <a:rPr lang="en-US" dirty="0" smtClean="0">
                <a:latin typeface="Times New Roman"/>
                <a:cs typeface="Times New Roman"/>
              </a:rPr>
              <a:t>Our Hawaiian cultural values </a:t>
            </a:r>
            <a:r>
              <a:rPr lang="en-US" dirty="0">
                <a:latin typeface="Times New Roman"/>
                <a:cs typeface="Times New Roman"/>
              </a:rPr>
              <a:t>stresses the importance of </a:t>
            </a:r>
            <a:r>
              <a:rPr lang="en-US" dirty="0" smtClean="0">
                <a:latin typeface="Times New Roman"/>
                <a:cs typeface="Times New Roman"/>
              </a:rPr>
              <a:t>our natural </a:t>
            </a:r>
            <a:r>
              <a:rPr lang="en-US" dirty="0">
                <a:latin typeface="Times New Roman"/>
                <a:cs typeface="Times New Roman"/>
              </a:rPr>
              <a:t>elements. </a:t>
            </a:r>
            <a:r>
              <a:rPr lang="en-US" dirty="0" smtClean="0">
                <a:latin typeface="Times New Roman"/>
                <a:cs typeface="Times New Roman"/>
              </a:rPr>
              <a:t>This is a way of Life in an </a:t>
            </a:r>
            <a:r>
              <a:rPr lang="en-US" dirty="0">
                <a:latin typeface="Times New Roman"/>
                <a:cs typeface="Times New Roman"/>
              </a:rPr>
              <a:t>environment </a:t>
            </a:r>
            <a:r>
              <a:rPr lang="en-US" dirty="0" smtClean="0">
                <a:latin typeface="Times New Roman"/>
                <a:cs typeface="Times New Roman"/>
              </a:rPr>
              <a:t>that possesses the mana</a:t>
            </a:r>
            <a:r>
              <a:rPr lang="en-US" dirty="0">
                <a:latin typeface="Times New Roman"/>
                <a:cs typeface="Times New Roman"/>
              </a:rPr>
              <a:t>, a spiritual power that can be associated with mythological </a:t>
            </a:r>
            <a:r>
              <a:rPr lang="en-US" dirty="0" smtClean="0">
                <a:latin typeface="Times New Roman"/>
                <a:cs typeface="Times New Roman"/>
              </a:rPr>
              <a:t>beings of understanding. </a:t>
            </a:r>
            <a:r>
              <a:rPr lang="en-US" dirty="0">
                <a:latin typeface="Times New Roman"/>
                <a:cs typeface="Times New Roman"/>
              </a:rPr>
              <a:t>Hawaiians’ relationship with the natural elements demonstrates how physical and spiritual </a:t>
            </a:r>
            <a:r>
              <a:rPr lang="en-US" dirty="0" smtClean="0">
                <a:latin typeface="Times New Roman"/>
                <a:cs typeface="Times New Roman"/>
              </a:rPr>
              <a:t>our connections </a:t>
            </a:r>
            <a:r>
              <a:rPr lang="en-US" dirty="0">
                <a:latin typeface="Times New Roman"/>
                <a:cs typeface="Times New Roman"/>
              </a:rPr>
              <a:t>impact </a:t>
            </a:r>
            <a:r>
              <a:rPr lang="en-US" dirty="0" smtClean="0">
                <a:latin typeface="Times New Roman"/>
                <a:cs typeface="Times New Roman"/>
              </a:rPr>
              <a:t>the sense of community that embraces the success </a:t>
            </a:r>
            <a:r>
              <a:rPr lang="en-US" dirty="0">
                <a:latin typeface="Times New Roman"/>
                <a:cs typeface="Times New Roman"/>
              </a:rPr>
              <a:t>and </a:t>
            </a:r>
            <a:r>
              <a:rPr lang="en-US" dirty="0" smtClean="0">
                <a:latin typeface="Times New Roman"/>
                <a:cs typeface="Times New Roman"/>
              </a:rPr>
              <a:t>survival of Life. The Wai “Water” has always been and continues </a:t>
            </a:r>
            <a:r>
              <a:rPr lang="en-US" dirty="0">
                <a:latin typeface="Times New Roman"/>
                <a:cs typeface="Times New Roman"/>
              </a:rPr>
              <a:t>to be an important resource in </a:t>
            </a:r>
            <a:r>
              <a:rPr lang="en-US" dirty="0" smtClean="0">
                <a:latin typeface="Times New Roman"/>
                <a:cs typeface="Times New Roman"/>
              </a:rPr>
              <a:t>our well-being. Our Hawaiian </a:t>
            </a:r>
            <a:r>
              <a:rPr lang="en-US" dirty="0">
                <a:latin typeface="Times New Roman"/>
                <a:cs typeface="Times New Roman"/>
              </a:rPr>
              <a:t>values are readily found in </a:t>
            </a:r>
            <a:r>
              <a:rPr lang="en-US" dirty="0" smtClean="0">
                <a:latin typeface="Times New Roman"/>
                <a:cs typeface="Times New Roman"/>
              </a:rPr>
              <a:t>our oli “chants”, mele “music and stories. </a:t>
            </a:r>
          </a:p>
          <a:p>
            <a:pPr algn="just"/>
            <a:endParaRPr lang="en-US" dirty="0">
              <a:latin typeface="Times New Roman"/>
              <a:cs typeface="Times New Roman"/>
            </a:endParaRPr>
          </a:p>
          <a:p>
            <a:pPr algn="just"/>
            <a:r>
              <a:rPr lang="en-US" dirty="0" smtClean="0">
                <a:latin typeface="Times New Roman"/>
                <a:cs typeface="Times New Roman"/>
              </a:rPr>
              <a:t>Our </a:t>
            </a:r>
            <a:r>
              <a:rPr lang="en-US" dirty="0">
                <a:latin typeface="Times New Roman"/>
                <a:cs typeface="Times New Roman"/>
              </a:rPr>
              <a:t>oral traditions seek to illustrate </a:t>
            </a:r>
            <a:r>
              <a:rPr lang="en-US" dirty="0" smtClean="0">
                <a:latin typeface="Times New Roman"/>
                <a:cs typeface="Times New Roman"/>
              </a:rPr>
              <a:t>our </a:t>
            </a:r>
            <a:r>
              <a:rPr lang="en-US" dirty="0">
                <a:latin typeface="Times New Roman"/>
                <a:cs typeface="Times New Roman"/>
              </a:rPr>
              <a:t>relationship between </a:t>
            </a:r>
            <a:r>
              <a:rPr lang="en-US" dirty="0" smtClean="0">
                <a:latin typeface="Times New Roman"/>
                <a:cs typeface="Times New Roman"/>
              </a:rPr>
              <a:t>the Heavens </a:t>
            </a:r>
            <a:r>
              <a:rPr lang="en-US" dirty="0">
                <a:latin typeface="Times New Roman"/>
                <a:cs typeface="Times New Roman"/>
              </a:rPr>
              <a:t>and </a:t>
            </a:r>
            <a:r>
              <a:rPr lang="en-US" dirty="0" smtClean="0">
                <a:latin typeface="Times New Roman"/>
                <a:cs typeface="Times New Roman"/>
              </a:rPr>
              <a:t>our Aina “Land”. </a:t>
            </a:r>
            <a:r>
              <a:rPr lang="en-US" dirty="0">
                <a:latin typeface="Times New Roman"/>
                <a:cs typeface="Times New Roman"/>
              </a:rPr>
              <a:t>It is </a:t>
            </a:r>
            <a:r>
              <a:rPr lang="en-US" dirty="0" smtClean="0">
                <a:latin typeface="Times New Roman"/>
                <a:cs typeface="Times New Roman"/>
              </a:rPr>
              <a:t>a true form from a perspective </a:t>
            </a:r>
            <a:r>
              <a:rPr lang="en-US" dirty="0">
                <a:latin typeface="Times New Roman"/>
                <a:cs typeface="Times New Roman"/>
              </a:rPr>
              <a:t>that </a:t>
            </a:r>
            <a:r>
              <a:rPr lang="en-US" dirty="0" smtClean="0">
                <a:latin typeface="Times New Roman"/>
                <a:cs typeface="Times New Roman"/>
              </a:rPr>
              <a:t>the traditional </a:t>
            </a:r>
            <a:r>
              <a:rPr lang="en-US" dirty="0">
                <a:latin typeface="Times New Roman"/>
                <a:cs typeface="Times New Roman"/>
              </a:rPr>
              <a:t>water allocation </a:t>
            </a:r>
            <a:r>
              <a:rPr lang="en-US" dirty="0" smtClean="0">
                <a:latin typeface="Times New Roman"/>
                <a:cs typeface="Times New Roman"/>
              </a:rPr>
              <a:t>kuleana “responsibility” </a:t>
            </a:r>
            <a:r>
              <a:rPr lang="en-US" dirty="0">
                <a:latin typeface="Times New Roman"/>
                <a:cs typeface="Times New Roman"/>
              </a:rPr>
              <a:t>and </a:t>
            </a:r>
            <a:r>
              <a:rPr lang="en-US" dirty="0" smtClean="0">
                <a:latin typeface="Times New Roman"/>
                <a:cs typeface="Times New Roman"/>
              </a:rPr>
              <a:t>ways of Life that we understood in Sacredness. Ahupuaʻa Kuleana understanding </a:t>
            </a:r>
            <a:r>
              <a:rPr lang="en-US" dirty="0">
                <a:latin typeface="Times New Roman"/>
                <a:cs typeface="Times New Roman"/>
              </a:rPr>
              <a:t>of </a:t>
            </a:r>
            <a:r>
              <a:rPr lang="en-US" dirty="0" smtClean="0">
                <a:latin typeface="Times New Roman"/>
                <a:cs typeface="Times New Roman"/>
              </a:rPr>
              <a:t>our Ancestral </a:t>
            </a:r>
            <a:r>
              <a:rPr lang="en-US" dirty="0">
                <a:latin typeface="Times New Roman"/>
                <a:cs typeface="Times New Roman"/>
              </a:rPr>
              <a:t>past </a:t>
            </a:r>
            <a:r>
              <a:rPr lang="en-US" dirty="0" smtClean="0">
                <a:latin typeface="Times New Roman"/>
                <a:cs typeface="Times New Roman"/>
              </a:rPr>
              <a:t>have served </a:t>
            </a:r>
            <a:r>
              <a:rPr lang="en-US" dirty="0">
                <a:latin typeface="Times New Roman"/>
                <a:cs typeface="Times New Roman"/>
              </a:rPr>
              <a:t>as </a:t>
            </a:r>
            <a:r>
              <a:rPr lang="en-US" dirty="0" smtClean="0">
                <a:latin typeface="Times New Roman"/>
                <a:cs typeface="Times New Roman"/>
              </a:rPr>
              <a:t>a guideline </a:t>
            </a:r>
            <a:r>
              <a:rPr lang="en-US" dirty="0">
                <a:latin typeface="Times New Roman"/>
                <a:cs typeface="Times New Roman"/>
              </a:rPr>
              <a:t>for </a:t>
            </a:r>
            <a:r>
              <a:rPr lang="en-US" dirty="0" smtClean="0">
                <a:latin typeface="Times New Roman"/>
                <a:cs typeface="Times New Roman"/>
              </a:rPr>
              <a:t>our Ancestral Future of Waipiʻo </a:t>
            </a:r>
            <a:r>
              <a:rPr lang="en-US" dirty="0">
                <a:latin typeface="Times New Roman"/>
                <a:cs typeface="Times New Roman"/>
              </a:rPr>
              <a:t>Valley today.</a:t>
            </a:r>
          </a:p>
          <a:p>
            <a:endParaRPr lang="en-US" dirty="0">
              <a:latin typeface="Times New Roman"/>
              <a:cs typeface="Times New Roman"/>
            </a:endParaRPr>
          </a:p>
        </p:txBody>
      </p:sp>
    </p:spTree>
    <p:extLst>
      <p:ext uri="{BB962C8B-B14F-4D97-AF65-F5344CB8AC3E}">
        <p14:creationId xmlns:p14="http://schemas.microsoft.com/office/powerpoint/2010/main" val="26864720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026160"/>
          </a:xfrm>
        </p:spPr>
        <p:txBody>
          <a:bodyPr>
            <a:normAutofit/>
          </a:bodyPr>
          <a:lstStyle/>
          <a:p>
            <a:pPr eaLnBrk="1" hangingPunct="1">
              <a:defRPr/>
            </a:pPr>
            <a:r>
              <a:rPr lang="en-US" sz="3600" b="1" dirty="0" smtClean="0">
                <a:solidFill>
                  <a:srgbClr val="FFFFFF"/>
                </a:solidFill>
                <a:latin typeface="Times" charset="0"/>
              </a:rPr>
              <a:t>Coordinator </a:t>
            </a:r>
            <a:r>
              <a:rPr lang="en-US" sz="3600" b="1" dirty="0" smtClean="0">
                <a:solidFill>
                  <a:srgbClr val="FFFFFF"/>
                </a:solidFill>
                <a:latin typeface="Times" charset="0"/>
              </a:rPr>
              <a:t>- Melvin G. Mason Jr.</a:t>
            </a:r>
            <a:br>
              <a:rPr lang="en-US" sz="3600" b="1" dirty="0" smtClean="0">
                <a:solidFill>
                  <a:srgbClr val="FFFFFF"/>
                </a:solidFill>
                <a:latin typeface="Times" charset="0"/>
              </a:rPr>
            </a:br>
            <a:r>
              <a:rPr lang="en-US" sz="1600" b="1" dirty="0" smtClean="0">
                <a:solidFill>
                  <a:srgbClr val="FFFFFF"/>
                </a:solidFill>
                <a:latin typeface="Times" charset="0"/>
              </a:rPr>
              <a:t>Phone: (808) </a:t>
            </a:r>
            <a:r>
              <a:rPr lang="en-US" sz="1600" b="1" dirty="0" smtClean="0">
                <a:solidFill>
                  <a:srgbClr val="FFFFFF"/>
                </a:solidFill>
                <a:latin typeface="Times" charset="0"/>
              </a:rPr>
              <a:t>987 </a:t>
            </a:r>
            <a:r>
              <a:rPr lang="en-US" sz="1600" b="1" dirty="0" smtClean="0">
                <a:solidFill>
                  <a:srgbClr val="FFFFFF"/>
                </a:solidFill>
                <a:latin typeface="Times" charset="0"/>
              </a:rPr>
              <a:t>- 3192 </a:t>
            </a:r>
            <a:r>
              <a:rPr lang="en-US" sz="1600" b="1" dirty="0" smtClean="0">
                <a:solidFill>
                  <a:srgbClr val="FFFFFF"/>
                </a:solidFill>
                <a:latin typeface="Times" charset="0"/>
              </a:rPr>
              <a:t>Email: kaneuhanenui@gmail.com</a:t>
            </a:r>
            <a:endParaRPr lang="en-US" dirty="0" smtClean="0"/>
          </a:p>
        </p:txBody>
      </p:sp>
      <p:pic>
        <p:nvPicPr>
          <p:cNvPr id="5" name="Picture 6" descr="Melvin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90800" y="2514600"/>
            <a:ext cx="3810000" cy="29527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361288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609600"/>
            <a:ext cx="7772400" cy="1143000"/>
          </a:xfrm>
        </p:spPr>
        <p:txBody>
          <a:bodyPr/>
          <a:lstStyle/>
          <a:p>
            <a:pPr eaLnBrk="1" hangingPunct="1">
              <a:defRPr/>
            </a:pPr>
            <a:r>
              <a:rPr lang="en-US" sz="3600" b="1" dirty="0" smtClean="0">
                <a:solidFill>
                  <a:srgbClr val="FFFFFF"/>
                </a:solidFill>
                <a:latin typeface="Times" charset="0"/>
              </a:rPr>
              <a:t>Coordinator - Susanna Nordlund</a:t>
            </a:r>
            <a:br>
              <a:rPr lang="en-US" sz="3600" b="1" dirty="0" smtClean="0">
                <a:solidFill>
                  <a:srgbClr val="FFFFFF"/>
                </a:solidFill>
                <a:latin typeface="Times" charset="0"/>
              </a:rPr>
            </a:br>
            <a:r>
              <a:rPr lang="en-US" sz="1600" b="1" dirty="0" smtClean="0">
                <a:solidFill>
                  <a:srgbClr val="FFFFFF"/>
                </a:solidFill>
                <a:latin typeface="Times" charset="0"/>
              </a:rPr>
              <a:t>Phone: </a:t>
            </a:r>
            <a:r>
              <a:rPr lang="en-US" sz="1600" b="1" dirty="0" smtClean="0">
                <a:solidFill>
                  <a:srgbClr val="FFFFFF"/>
                </a:solidFill>
                <a:latin typeface="Times" charset="0"/>
              </a:rPr>
              <a:t>(808) 430 - 6657 Email: nordlund.susanna@gmail.com</a:t>
            </a:r>
            <a:endParaRPr lang="en-US" sz="3600" dirty="0" smtClean="0"/>
          </a:p>
        </p:txBody>
      </p:sp>
      <p:pic>
        <p:nvPicPr>
          <p:cNvPr id="7" name="Picture 7" descr="scan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048000" y="1828800"/>
            <a:ext cx="2646363" cy="4114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268066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a:xfrm>
            <a:off x="685800" y="609600"/>
            <a:ext cx="7772400" cy="1143000"/>
          </a:xfrm>
        </p:spPr>
        <p:txBody>
          <a:bodyPr>
            <a:normAutofit fontScale="90000"/>
          </a:bodyPr>
          <a:lstStyle/>
          <a:p>
            <a:pPr eaLnBrk="1" hangingPunct="1">
              <a:defRPr/>
            </a:pPr>
            <a:r>
              <a:rPr lang="en-US" sz="4000" b="1" dirty="0" smtClean="0">
                <a:solidFill>
                  <a:srgbClr val="FFFFFF"/>
                </a:solidFill>
                <a:effectLst>
                  <a:outerShdw blurRad="38100" dist="38100" dir="2700000" algn="tl">
                    <a:srgbClr val="000000"/>
                  </a:outerShdw>
                </a:effectLst>
                <a:latin typeface="Times New Roman"/>
                <a:cs typeface="Times New Roman"/>
              </a:rPr>
              <a:t>A Unique Royal Hawaiian Experience</a:t>
            </a:r>
            <a:endParaRPr lang="en-US" dirty="0" smtClean="0">
              <a:latin typeface="Times New Roman"/>
              <a:cs typeface="Times New Roman"/>
            </a:endParaRPr>
          </a:p>
        </p:txBody>
      </p:sp>
      <p:sp>
        <p:nvSpPr>
          <p:cNvPr id="5" name="Rectangle 16"/>
          <p:cNvSpPr txBox="1">
            <a:spLocks noChangeArrowheads="1"/>
          </p:cNvSpPr>
          <p:nvPr/>
        </p:nvSpPr>
        <p:spPr>
          <a:xfrm>
            <a:off x="609600" y="1778000"/>
            <a:ext cx="7772400" cy="4114800"/>
          </a:xfrm>
          <a:prstGeom prst="rect">
            <a:avLst/>
          </a:prstGeom>
        </p:spPr>
        <p:txBody>
          <a:bodyPr vert="horz" lIns="91440" tIns="45720" rIns="91440" bIns="45720" rtlCol="0" anchor="ctr">
            <a:no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defRPr/>
            </a:pPr>
            <a:r>
              <a:rPr lang="en-US" sz="2400" b="1" dirty="0" smtClean="0">
                <a:solidFill>
                  <a:srgbClr val="FFFFFF"/>
                </a:solidFill>
                <a:latin typeface="Times New Roman"/>
                <a:cs typeface="Times New Roman"/>
              </a:rPr>
              <a:t>Our Valley Tours provide guests with an authentic Royal Hawaiian cultural experience in a pristine and tranquil setting with insightful tour guides.</a:t>
            </a:r>
          </a:p>
          <a:p>
            <a:pPr algn="just">
              <a:lnSpc>
                <a:spcPct val="90000"/>
              </a:lnSpc>
              <a:defRPr/>
            </a:pPr>
            <a:r>
              <a:rPr lang="en-US" sz="2400" b="1" dirty="0" smtClean="0">
                <a:solidFill>
                  <a:srgbClr val="FFFFFF"/>
                </a:solidFill>
                <a:latin typeface="Times New Roman"/>
                <a:cs typeface="Times New Roman"/>
              </a:rPr>
              <a:t>In addition to our specialty tours with individual discernment, our retreat incorporates a healthy whole Hawaiian lifestyle of the Valleys Royal Family, which includes Hawaiiʻs </a:t>
            </a:r>
            <a:r>
              <a:rPr lang="x-none" sz="2400" b="1" dirty="0" smtClean="0">
                <a:solidFill>
                  <a:srgbClr val="FFFFFF"/>
                </a:solidFill>
                <a:latin typeface="Times New Roman"/>
                <a:cs typeface="Times New Roman"/>
              </a:rPr>
              <a:t>most Sacred </a:t>
            </a:r>
            <a:r>
              <a:rPr lang="en-US" sz="2400" b="1" dirty="0" smtClean="0">
                <a:solidFill>
                  <a:srgbClr val="FFFFFF"/>
                </a:solidFill>
                <a:latin typeface="Times New Roman"/>
                <a:cs typeface="Times New Roman"/>
              </a:rPr>
              <a:t>Puʻuhonua “Refuge” where the King Kamehameha of Hawaii have been Raised under the Protection of the Prophecy.</a:t>
            </a:r>
          </a:p>
          <a:p>
            <a:pPr algn="just">
              <a:lnSpc>
                <a:spcPct val="90000"/>
              </a:lnSpc>
              <a:defRPr/>
            </a:pPr>
            <a:r>
              <a:rPr lang="en-US" sz="2400" b="1" dirty="0" smtClean="0">
                <a:solidFill>
                  <a:srgbClr val="FFFFFF"/>
                </a:solidFill>
                <a:latin typeface="Times New Roman"/>
                <a:cs typeface="Times New Roman"/>
              </a:rPr>
              <a:t>Guests will receive this Great Sacred Spiritual Lifestyle and understanding that has been kept in a protection within the Ancestral Descendants of the Kings and Queens Comfort!</a:t>
            </a:r>
          </a:p>
        </p:txBody>
      </p:sp>
      <p:pic>
        <p:nvPicPr>
          <p:cNvPr id="7" name="Picture 6"/>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Tree>
    <p:extLst>
      <p:ext uri="{BB962C8B-B14F-4D97-AF65-F5344CB8AC3E}">
        <p14:creationId xmlns:p14="http://schemas.microsoft.com/office/powerpoint/2010/main" val="39707389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8058" y="955040"/>
            <a:ext cx="8079862" cy="5284335"/>
          </a:xfrm>
          <a:prstGeom prst="rect">
            <a:avLst/>
          </a:prstGeom>
        </p:spPr>
      </p:pic>
      <p:sp>
        <p:nvSpPr>
          <p:cNvPr id="3" name="TextBox 2"/>
          <p:cNvSpPr txBox="1"/>
          <p:nvPr/>
        </p:nvSpPr>
        <p:spPr>
          <a:xfrm>
            <a:off x="853440" y="182880"/>
            <a:ext cx="7406640" cy="646331"/>
          </a:xfrm>
          <a:prstGeom prst="rect">
            <a:avLst/>
          </a:prstGeom>
          <a:noFill/>
        </p:spPr>
        <p:txBody>
          <a:bodyPr wrap="square" rtlCol="0">
            <a:spAutoFit/>
          </a:bodyPr>
          <a:lstStyle/>
          <a:p>
            <a:pPr algn="ctr"/>
            <a:r>
              <a:rPr lang="en-US" sz="3600" b="1" dirty="0" smtClean="0"/>
              <a:t>Waipio Muliʻwai</a:t>
            </a:r>
            <a:endParaRPr lang="en-US" sz="3600" b="1" dirty="0"/>
          </a:p>
        </p:txBody>
      </p:sp>
    </p:spTree>
    <p:extLst>
      <p:ext uri="{BB962C8B-B14F-4D97-AF65-F5344CB8AC3E}">
        <p14:creationId xmlns:p14="http://schemas.microsoft.com/office/powerpoint/2010/main" val="440865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400" y="1513840"/>
            <a:ext cx="7802880" cy="4524316"/>
          </a:xfrm>
          <a:prstGeom prst="rect">
            <a:avLst/>
          </a:prstGeom>
          <a:noFill/>
        </p:spPr>
        <p:txBody>
          <a:bodyPr wrap="square" rtlCol="0">
            <a:spAutoFit/>
          </a:bodyPr>
          <a:lstStyle/>
          <a:p>
            <a:pPr algn="just"/>
            <a:r>
              <a:rPr lang="en-US" dirty="0">
                <a:latin typeface="Times New Roman"/>
                <a:cs typeface="Times New Roman"/>
              </a:rPr>
              <a:t> </a:t>
            </a:r>
          </a:p>
          <a:p>
            <a:pPr algn="just"/>
            <a:r>
              <a:rPr lang="en-US" b="1" dirty="0">
                <a:latin typeface="Times New Roman"/>
                <a:cs typeface="Times New Roman"/>
              </a:rPr>
              <a:t>Papakū Makawalu</a:t>
            </a:r>
            <a:r>
              <a:rPr lang="en-US" dirty="0">
                <a:latin typeface="Times New Roman"/>
                <a:cs typeface="Times New Roman"/>
              </a:rPr>
              <a:t> is the ability of our </a:t>
            </a:r>
            <a:r>
              <a:rPr lang="en-US" dirty="0" smtClean="0">
                <a:latin typeface="Times New Roman"/>
                <a:cs typeface="Times New Roman"/>
              </a:rPr>
              <a:t>kupuna Sacred Keepers of knowledge </a:t>
            </a:r>
            <a:r>
              <a:rPr lang="en-US" dirty="0">
                <a:latin typeface="Times New Roman"/>
                <a:cs typeface="Times New Roman"/>
              </a:rPr>
              <a:t>to categorize and organize our natural world and all systems of existence within the universe. Papakū Makawalu is the foundation to understanding, knowing, acknowledging, becoming involved with, but most importantly, becoming the experts of the systems of this natural world.</a:t>
            </a:r>
          </a:p>
          <a:p>
            <a:pPr algn="just"/>
            <a:endParaRPr lang="en-US" dirty="0" smtClean="0">
              <a:latin typeface="Times New Roman"/>
              <a:cs typeface="Times New Roman"/>
            </a:endParaRPr>
          </a:p>
          <a:p>
            <a:pPr algn="just"/>
            <a:r>
              <a:rPr lang="en-US" dirty="0" smtClean="0">
                <a:latin typeface="Times New Roman"/>
                <a:cs typeface="Times New Roman"/>
              </a:rPr>
              <a:t>Papakū </a:t>
            </a:r>
            <a:r>
              <a:rPr lang="en-US" dirty="0">
                <a:latin typeface="Times New Roman"/>
                <a:cs typeface="Times New Roman"/>
              </a:rPr>
              <a:t>Makawalu connotes the dynamic Hawaiian worldview of the physical, intellectual and spiritual foundations from which life cycles emerge. Papakū Makawalu is an abstract from Wā ‘Umikūmākolu (section 13) of the Kumulipo. Wā ‘Umikūmākolu begins with Palikū and Paliha‘a, the male and female ancestors of Haumea. Haumea is the ancestor credited for the pedagogy of categorizing and organizing the natural world. The categorizing and organizing of the natural world was divided into three houses of knowledge and the combination of the three houses of knowledge is Papakū Makawalu.</a:t>
            </a:r>
          </a:p>
          <a:p>
            <a:pPr algn="just"/>
            <a:endParaRPr lang="en-US" dirty="0">
              <a:latin typeface="Times New Roman"/>
              <a:cs typeface="Times New Roman"/>
            </a:endParaRPr>
          </a:p>
        </p:txBody>
      </p:sp>
      <p:sp>
        <p:nvSpPr>
          <p:cNvPr id="5" name="TextBox 4"/>
          <p:cNvSpPr txBox="1"/>
          <p:nvPr/>
        </p:nvSpPr>
        <p:spPr>
          <a:xfrm>
            <a:off x="660400" y="254000"/>
            <a:ext cx="7802880" cy="1169551"/>
          </a:xfrm>
          <a:prstGeom prst="rect">
            <a:avLst/>
          </a:prstGeom>
          <a:noFill/>
        </p:spPr>
        <p:txBody>
          <a:bodyPr wrap="square" rtlCol="0">
            <a:spAutoFit/>
          </a:bodyPr>
          <a:lstStyle/>
          <a:p>
            <a:pPr algn="ctr"/>
            <a:r>
              <a:rPr lang="en-US" sz="2400" b="1" dirty="0">
                <a:latin typeface="Times New Roman"/>
                <a:cs typeface="Times New Roman"/>
              </a:rPr>
              <a:t>Papakū Makawalu</a:t>
            </a:r>
            <a:endParaRPr lang="en-US" sz="2400" dirty="0">
              <a:latin typeface="Times New Roman"/>
              <a:cs typeface="Times New Roman"/>
            </a:endParaRPr>
          </a:p>
          <a:p>
            <a:pPr algn="ctr"/>
            <a:endParaRPr lang="en-US" sz="1400" i="1" dirty="0" smtClean="0">
              <a:latin typeface="Times New Roman"/>
              <a:cs typeface="Times New Roman"/>
            </a:endParaRPr>
          </a:p>
          <a:p>
            <a:pPr algn="ctr"/>
            <a:r>
              <a:rPr lang="en-US" sz="1400" dirty="0" smtClean="0">
                <a:latin typeface="Times New Roman"/>
                <a:cs typeface="Times New Roman"/>
              </a:rPr>
              <a:t>(</a:t>
            </a:r>
            <a:r>
              <a:rPr lang="en-US" sz="1400" dirty="0">
                <a:latin typeface="Times New Roman"/>
                <a:cs typeface="Times New Roman"/>
              </a:rPr>
              <a:t>Kumulipo – Wā ʻUmikūmākolu)</a:t>
            </a:r>
          </a:p>
          <a:p>
            <a:pPr algn="ctr"/>
            <a:endParaRPr lang="en-US" dirty="0">
              <a:latin typeface="Times New Roman"/>
              <a:cs typeface="Times New Roman"/>
            </a:endParaRPr>
          </a:p>
        </p:txBody>
      </p:sp>
      <p:pic>
        <p:nvPicPr>
          <p:cNvPr id="6" name="Picture 5"/>
          <p:cNvPicPr/>
          <p:nvPr/>
        </p:nvPicPr>
        <p:blipFill>
          <a:blip r:embed="rId2">
            <a:alphaModFix amt="18000"/>
            <a:extLst>
              <a:ext uri="{28A0092B-C50C-407E-A947-70E740481C1C}">
                <a14:useLocalDpi xmlns:a14="http://schemas.microsoft.com/office/drawing/2010/main" val="0"/>
              </a:ext>
            </a:extLst>
          </a:blip>
          <a:stretch>
            <a:fillRect/>
          </a:stretch>
        </p:blipFill>
        <p:spPr>
          <a:xfrm>
            <a:off x="1117600" y="1133475"/>
            <a:ext cx="6908800" cy="4591050"/>
          </a:xfrm>
          <a:prstGeom prst="rect">
            <a:avLst/>
          </a:prstGeom>
        </p:spPr>
      </p:pic>
    </p:spTree>
    <p:extLst>
      <p:ext uri="{BB962C8B-B14F-4D97-AF65-F5344CB8AC3E}">
        <p14:creationId xmlns:p14="http://schemas.microsoft.com/office/powerpoint/2010/main" val="40122238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3573</TotalTime>
  <Words>2400</Words>
  <Application>Microsoft Macintosh PowerPoint</Application>
  <PresentationFormat>On-screen Show (4:3)</PresentationFormat>
  <Paragraphs>257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Twilight</vt:lpstr>
      <vt:lpstr>PowerPoint Presentation</vt:lpstr>
      <vt:lpstr>PowerPoint Presentation</vt:lpstr>
      <vt:lpstr>PowerPoint Presentation</vt:lpstr>
      <vt:lpstr>PowerPoint Presentation</vt:lpstr>
      <vt:lpstr>Coordinator - Melvin G. Mason Jr. Phone: (808) 987 - 3192 Email: kaneuhanenui@gmail.com</vt:lpstr>
      <vt:lpstr>Coordinator - Susanna Nordlund Phone: (808) 430 - 6657 Email: nordlund.susanna@gmail.com</vt:lpstr>
      <vt:lpstr>A Unique Royal Hawaiian Experience</vt:lpstr>
      <vt:lpstr>PowerPoint Presentation</vt:lpstr>
      <vt:lpstr>PowerPoint Presentation</vt:lpstr>
      <vt:lpstr>PowerPoint Presentation</vt:lpstr>
      <vt:lpstr>Ahupuaʻa  o Napoʻopoʻo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Pakaʻalana</vt:lpstr>
      <vt:lpstr>PowerPoint Presentation</vt:lpstr>
      <vt:lpstr>PowerPoint Presentation</vt:lpstr>
      <vt:lpstr>Waimanu Valley</vt:lpstr>
      <vt:lpstr>Sites of Waipio</vt:lpstr>
      <vt:lpstr>PowerPoint Presentation</vt:lpstr>
      <vt:lpstr>PowerPoint Presentation</vt:lpstr>
      <vt:lpstr>PowerPoint Presentation</vt:lpstr>
      <vt:lpstr>PowerPoint Presentation</vt:lpstr>
      <vt:lpstr>PowerPoint Presentation</vt:lpstr>
      <vt:lpstr>PowerPoint Presentation</vt:lpstr>
    </vt:vector>
  </TitlesOfParts>
  <Company>EnergyWize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MELVIN G MASON JR</dc:creator>
  <cp:lastModifiedBy>MELVIN G MASON JR</cp:lastModifiedBy>
  <cp:revision>60</cp:revision>
  <cp:lastPrinted>2013-01-24T08:34:54Z</cp:lastPrinted>
  <dcterms:created xsi:type="dcterms:W3CDTF">2013-01-13T17:27:13Z</dcterms:created>
  <dcterms:modified xsi:type="dcterms:W3CDTF">2013-01-25T09:32:07Z</dcterms:modified>
</cp:coreProperties>
</file>