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56" r:id="rId3"/>
    <p:sldId id="278" r:id="rId4"/>
    <p:sldId id="277" r:id="rId5"/>
    <p:sldId id="257" r:id="rId6"/>
    <p:sldId id="258" r:id="rId7"/>
    <p:sldId id="286" r:id="rId8"/>
    <p:sldId id="259" r:id="rId9"/>
    <p:sldId id="283" r:id="rId10"/>
    <p:sldId id="272" r:id="rId11"/>
    <p:sldId id="260" r:id="rId12"/>
    <p:sldId id="271" r:id="rId13"/>
    <p:sldId id="280" r:id="rId14"/>
    <p:sldId id="284" r:id="rId15"/>
    <p:sldId id="261" r:id="rId16"/>
    <p:sldId id="281" r:id="rId17"/>
    <p:sldId id="263" r:id="rId18"/>
    <p:sldId id="279" r:id="rId19"/>
    <p:sldId id="282" r:id="rId20"/>
    <p:sldId id="285" r:id="rId21"/>
    <p:sldId id="290" r:id="rId22"/>
    <p:sldId id="287" r:id="rId23"/>
    <p:sldId id="289" r:id="rId24"/>
    <p:sldId id="291" r:id="rId25"/>
    <p:sldId id="275"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214" autoAdjust="0"/>
  </p:normalViewPr>
  <p:slideViewPr>
    <p:cSldViewPr snapToGrid="0" snapToObjects="1">
      <p:cViewPr>
        <p:scale>
          <a:sx n="125" d="100"/>
          <a:sy n="125" d="100"/>
        </p:scale>
        <p:origin x="-60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haw-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aw-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aw-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haw-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aw-US" smtClean="0"/>
              <a:t>Click to edit Master title style</a:t>
            </a:r>
            <a:endParaRPr lang="en-US" dirty="0"/>
          </a:p>
        </p:txBody>
      </p:sp>
      <p:sp>
        <p:nvSpPr>
          <p:cNvPr id="3" name="Content Placeholder 2"/>
          <p:cNvSpPr>
            <a:spLocks noGrp="1"/>
          </p:cNvSpPr>
          <p:nvPr>
            <p:ph idx="1"/>
          </p:nvPr>
        </p:nvSpPr>
        <p:spPr/>
        <p:txBody>
          <a:body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haw-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aw-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aw-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aw-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aw-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aw-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aw-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haw-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aw-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haw-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aw-US"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aw-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2/6/13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haw-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haw-US" smtClean="0"/>
              <a:t>Click to edit Master text styles</a:t>
            </a:r>
          </a:p>
          <a:p>
            <a:pPr lvl="1"/>
            <a:r>
              <a:rPr lang="haw-US" smtClean="0"/>
              <a:t>Second level</a:t>
            </a:r>
          </a:p>
          <a:p>
            <a:pPr lvl="2"/>
            <a:r>
              <a:rPr lang="haw-US" smtClean="0"/>
              <a:t>Third level</a:t>
            </a:r>
          </a:p>
          <a:p>
            <a:pPr lvl="3"/>
            <a:r>
              <a:rPr lang="haw-US" smtClean="0"/>
              <a:t>Fourth level</a:t>
            </a:r>
          </a:p>
          <a:p>
            <a:pPr lvl="4"/>
            <a:r>
              <a:rPr lang="haw-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pPr/>
              <a:t>2/6/13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6.emf"/><Relationship Id="rId5" Type="http://schemas.openxmlformats.org/officeDocument/2006/relationships/image" Target="../media/image7.emf"/><Relationship Id="rId1" Type="http://schemas.openxmlformats.org/officeDocument/2006/relationships/slideLayout" Target="../slideLayouts/slideLayout10.xml"/><Relationship Id="rId2"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kaheadesign.com" TargetMode="Externa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117600" y="1509395"/>
            <a:ext cx="6908800" cy="4591050"/>
          </a:xfrm>
          <a:prstGeom prst="rect">
            <a:avLst/>
          </a:prstGeom>
        </p:spPr>
      </p:pic>
      <p:sp>
        <p:nvSpPr>
          <p:cNvPr id="5" name="TextBox 4"/>
          <p:cNvSpPr txBox="1"/>
          <p:nvPr/>
        </p:nvSpPr>
        <p:spPr>
          <a:xfrm>
            <a:off x="0" y="193040"/>
            <a:ext cx="9144000" cy="1200329"/>
          </a:xfrm>
          <a:prstGeom prst="rect">
            <a:avLst/>
          </a:prstGeom>
          <a:noFill/>
        </p:spPr>
        <p:txBody>
          <a:bodyPr wrap="square" rtlCol="0">
            <a:spAutoFit/>
          </a:bodyPr>
          <a:lstStyle/>
          <a:p>
            <a:pPr algn="ctr"/>
            <a:r>
              <a:rPr lang="en-US" sz="3600" b="1" dirty="0" smtClean="0"/>
              <a:t>Waipio Valley</a:t>
            </a:r>
          </a:p>
          <a:p>
            <a:pPr algn="ctr"/>
            <a:r>
              <a:rPr lang="en-US" sz="3600" b="1" dirty="0" smtClean="0"/>
              <a:t>“The Valley of the Kings”</a:t>
            </a:r>
            <a:endParaRPr lang="en-US" sz="3600" b="1" dirty="0"/>
          </a:p>
        </p:txBody>
      </p:sp>
    </p:spTree>
    <p:extLst>
      <p:ext uri="{BB962C8B-B14F-4D97-AF65-F5344CB8AC3E}">
        <p14:creationId xmlns:p14="http://schemas.microsoft.com/office/powerpoint/2010/main" val="36654370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84480"/>
            <a:ext cx="8229600" cy="1143000"/>
          </a:xfrm>
        </p:spPr>
        <p:txBody>
          <a:bodyPr>
            <a:noAutofit/>
          </a:bodyPr>
          <a:lstStyle/>
          <a:p>
            <a:r>
              <a:rPr lang="en-US" sz="2800" b="1" dirty="0"/>
              <a:t>The Story of Haloa:</a:t>
            </a:r>
            <a:r>
              <a:rPr lang="en-US" sz="2800" dirty="0"/>
              <a:t/>
            </a:r>
            <a:br>
              <a:rPr lang="en-US" sz="2800" dirty="0"/>
            </a:br>
            <a:r>
              <a:rPr lang="en-US" sz="2800" b="1" dirty="0"/>
              <a:t>A</a:t>
            </a:r>
            <a:r>
              <a:rPr lang="en-US" sz="2800" b="1" dirty="0" smtClean="0"/>
              <a:t> </a:t>
            </a:r>
            <a:r>
              <a:rPr lang="en-US" sz="2800" b="1" dirty="0"/>
              <a:t>Hawaiian  Creation Story</a:t>
            </a:r>
            <a:r>
              <a:rPr lang="en-US" sz="2800" dirty="0"/>
              <a:t/>
            </a:r>
            <a:br>
              <a:rPr lang="en-US" sz="2800" dirty="0"/>
            </a:br>
            <a:endParaRPr lang="en-US" sz="28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57200" y="4355782"/>
            <a:ext cx="2431415" cy="1902778"/>
          </a:xfrm>
          <a:prstGeom prst="rect">
            <a:avLst/>
          </a:prstGeom>
          <a:noFill/>
          <a:ln>
            <a:noFill/>
          </a:ln>
        </p:spPr>
      </p:pic>
      <p:sp>
        <p:nvSpPr>
          <p:cNvPr id="6" name="Rectangle 5"/>
          <p:cNvSpPr/>
          <p:nvPr/>
        </p:nvSpPr>
        <p:spPr>
          <a:xfrm>
            <a:off x="3139440" y="2374821"/>
            <a:ext cx="5547360" cy="3970318"/>
          </a:xfrm>
          <a:prstGeom prst="rect">
            <a:avLst/>
          </a:prstGeom>
        </p:spPr>
        <p:txBody>
          <a:bodyPr wrap="square">
            <a:spAutoFit/>
          </a:bodyPr>
          <a:lstStyle/>
          <a:p>
            <a:pPr algn="just"/>
            <a:r>
              <a:rPr lang="en-US" dirty="0">
                <a:latin typeface="Times New Roman"/>
                <a:cs typeface="Times New Roman"/>
              </a:rPr>
              <a:t>Whether whispered or shouted, the name Haloa tells a story of connection between all </a:t>
            </a:r>
            <a:r>
              <a:rPr lang="en-US" dirty="0" smtClean="0">
                <a:latin typeface="Times New Roman"/>
                <a:cs typeface="Times New Roman"/>
              </a:rPr>
              <a:t>Hawaiians and there voyage throughout there Journey of the Heavens, </a:t>
            </a:r>
            <a:r>
              <a:rPr lang="en-US" dirty="0">
                <a:latin typeface="Times New Roman"/>
                <a:cs typeface="Times New Roman"/>
              </a:rPr>
              <a:t>a story of connection between </a:t>
            </a:r>
            <a:r>
              <a:rPr lang="en-US" dirty="0" smtClean="0">
                <a:latin typeface="Times New Roman"/>
                <a:cs typeface="Times New Roman"/>
              </a:rPr>
              <a:t>People, Nature and the Elements.</a:t>
            </a:r>
            <a:r>
              <a:rPr lang="en-US" dirty="0">
                <a:latin typeface="Times New Roman"/>
                <a:cs typeface="Times New Roman"/>
              </a:rPr>
              <a:t>  </a:t>
            </a:r>
          </a:p>
          <a:p>
            <a:pPr algn="just"/>
            <a:endParaRPr lang="en-US" dirty="0" smtClean="0">
              <a:latin typeface="Times New Roman"/>
              <a:cs typeface="Times New Roman"/>
            </a:endParaRPr>
          </a:p>
          <a:p>
            <a:pPr algn="just"/>
            <a:r>
              <a:rPr lang="en-US" dirty="0" smtClean="0">
                <a:latin typeface="Times New Roman"/>
                <a:cs typeface="Times New Roman"/>
              </a:rPr>
              <a:t>As </a:t>
            </a:r>
            <a:r>
              <a:rPr lang="en-US" dirty="0">
                <a:latin typeface="Times New Roman"/>
                <a:cs typeface="Times New Roman"/>
              </a:rPr>
              <a:t>Hawaiians we are one with Haloa, we are one with kalo (taro).  May this </a:t>
            </a:r>
            <a:r>
              <a:rPr lang="en-US" dirty="0" smtClean="0">
                <a:latin typeface="Times New Roman"/>
                <a:cs typeface="Times New Roman"/>
              </a:rPr>
              <a:t>Elemental Wisdom ever </a:t>
            </a:r>
            <a:r>
              <a:rPr lang="en-US" dirty="0">
                <a:latin typeface="Times New Roman"/>
                <a:cs typeface="Times New Roman"/>
              </a:rPr>
              <a:t>be so.  </a:t>
            </a:r>
            <a:endParaRPr lang="en-US" dirty="0" smtClean="0">
              <a:latin typeface="Times New Roman"/>
              <a:cs typeface="Times New Roman"/>
            </a:endParaRPr>
          </a:p>
          <a:p>
            <a:pPr algn="just"/>
            <a:endParaRPr lang="en-US" dirty="0">
              <a:latin typeface="Times New Roman"/>
              <a:cs typeface="Times New Roman"/>
            </a:endParaRPr>
          </a:p>
          <a:p>
            <a:pPr algn="just"/>
            <a:r>
              <a:rPr lang="en-US" dirty="0" smtClean="0">
                <a:latin typeface="Times New Roman"/>
                <a:cs typeface="Times New Roman"/>
              </a:rPr>
              <a:t>Wakea </a:t>
            </a:r>
            <a:r>
              <a:rPr lang="en-US" dirty="0">
                <a:latin typeface="Times New Roman"/>
                <a:cs typeface="Times New Roman"/>
              </a:rPr>
              <a:t>- Father </a:t>
            </a:r>
            <a:r>
              <a:rPr lang="en-US" dirty="0" smtClean="0">
                <a:latin typeface="Times New Roman"/>
                <a:cs typeface="Times New Roman"/>
              </a:rPr>
              <a:t>Sky </a:t>
            </a:r>
            <a:r>
              <a:rPr lang="en-US" dirty="0">
                <a:latin typeface="Times New Roman"/>
                <a:cs typeface="Times New Roman"/>
              </a:rPr>
              <a:t>and Papa - Mother Earth, creators of our beloved island chain home, </a:t>
            </a:r>
            <a:r>
              <a:rPr lang="en-US" dirty="0" smtClean="0">
                <a:latin typeface="Times New Roman"/>
                <a:cs typeface="Times New Roman"/>
              </a:rPr>
              <a:t>conceived </a:t>
            </a:r>
            <a:r>
              <a:rPr lang="en-US" dirty="0">
                <a:latin typeface="Times New Roman"/>
                <a:cs typeface="Times New Roman"/>
              </a:rPr>
              <a:t>a beautiful daughter named Ho’ohokulani, whose name means ‘the making of stars in the heavens’</a:t>
            </a:r>
            <a:r>
              <a:rPr lang="en-US" dirty="0" smtClean="0">
                <a:latin typeface="Times New Roman"/>
                <a:cs typeface="Times New Roman"/>
              </a:rPr>
              <a:t>.</a:t>
            </a:r>
            <a:r>
              <a:rPr lang="en-US" dirty="0">
                <a:latin typeface="Times New Roman"/>
                <a:cs typeface="Times New Roman"/>
              </a:rPr>
              <a:t> </a:t>
            </a:r>
            <a:r>
              <a:rPr lang="en-US" dirty="0" smtClean="0">
                <a:latin typeface="Times New Roman"/>
                <a:cs typeface="Times New Roman"/>
              </a:rPr>
              <a:t>Wakea </a:t>
            </a:r>
            <a:r>
              <a:rPr lang="en-US" dirty="0">
                <a:latin typeface="Times New Roman"/>
                <a:cs typeface="Times New Roman"/>
              </a:rPr>
              <a:t>and Ho’ohokulani together conceived a child, and the family waited patiently for </a:t>
            </a:r>
            <a:r>
              <a:rPr lang="en-US" dirty="0" smtClean="0">
                <a:latin typeface="Times New Roman"/>
                <a:cs typeface="Times New Roman"/>
              </a:rPr>
              <a:t>this </a:t>
            </a:r>
            <a:r>
              <a:rPr lang="en-US" dirty="0">
                <a:latin typeface="Times New Roman"/>
                <a:cs typeface="Times New Roman"/>
              </a:rPr>
              <a:t>birth.  </a:t>
            </a:r>
            <a:endParaRPr lang="en-US" dirty="0">
              <a:effectLst/>
              <a:latin typeface="Times New Roman"/>
              <a:cs typeface="Times New Roman"/>
            </a:endParaRPr>
          </a:p>
        </p:txBody>
      </p:sp>
      <p:pic>
        <p:nvPicPr>
          <p:cNvPr id="7" name="Picture 6"/>
          <p:cNvPicPr/>
          <p:nvPr/>
        </p:nvPicPr>
        <p:blipFill>
          <a:blip r:embed="rId3">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pic>
        <p:nvPicPr>
          <p:cNvPr id="2" name="Picture 1"/>
          <p:cNvPicPr>
            <a:picLocks noChangeAspect="1"/>
          </p:cNvPicPr>
          <p:nvPr/>
        </p:nvPicPr>
        <p:blipFill>
          <a:blip r:embed="rId4"/>
          <a:stretch>
            <a:fillRect/>
          </a:stretch>
        </p:blipFill>
        <p:spPr>
          <a:xfrm>
            <a:off x="397401" y="1910080"/>
            <a:ext cx="2491214" cy="1923364"/>
          </a:xfrm>
          <a:prstGeom prst="rect">
            <a:avLst/>
          </a:prstGeom>
        </p:spPr>
      </p:pic>
      <p:pic>
        <p:nvPicPr>
          <p:cNvPr id="3" name="Picture 2"/>
          <p:cNvPicPr>
            <a:picLocks noChangeAspect="1"/>
          </p:cNvPicPr>
          <p:nvPr/>
        </p:nvPicPr>
        <p:blipFill>
          <a:blip r:embed="rId5"/>
          <a:stretch>
            <a:fillRect/>
          </a:stretch>
        </p:blipFill>
        <p:spPr>
          <a:xfrm>
            <a:off x="6710680" y="1133475"/>
            <a:ext cx="2260600" cy="1181100"/>
          </a:xfrm>
          <a:prstGeom prst="rect">
            <a:avLst/>
          </a:prstGeom>
        </p:spPr>
      </p:pic>
    </p:spTree>
    <p:extLst>
      <p:ext uri="{BB962C8B-B14F-4D97-AF65-F5344CB8AC3E}">
        <p14:creationId xmlns:p14="http://schemas.microsoft.com/office/powerpoint/2010/main" val="395697993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
            <a:ext cx="8229600" cy="1143000"/>
          </a:xfrm>
        </p:spPr>
        <p:txBody>
          <a:bodyPr>
            <a:normAutofit/>
          </a:bodyPr>
          <a:lstStyle/>
          <a:p>
            <a:r>
              <a:rPr lang="en-US" sz="2000" dirty="0">
                <a:latin typeface="Times New Roman"/>
                <a:cs typeface="Times New Roman"/>
              </a:rPr>
              <a:t>The </a:t>
            </a:r>
            <a:r>
              <a:rPr lang="en-US" sz="2000" b="1" dirty="0">
                <a:latin typeface="Times New Roman"/>
                <a:cs typeface="Times New Roman"/>
              </a:rPr>
              <a:t>Breath of Haloa </a:t>
            </a:r>
            <a:r>
              <a:rPr lang="en-US" sz="2000" dirty="0" smtClean="0">
                <a:latin typeface="Times New Roman"/>
                <a:cs typeface="Times New Roman"/>
              </a:rPr>
              <a:t>within </a:t>
            </a:r>
            <a:r>
              <a:rPr lang="en-US" sz="2000" dirty="0">
                <a:latin typeface="Times New Roman"/>
                <a:cs typeface="Times New Roman"/>
              </a:rPr>
              <a:t>the </a:t>
            </a:r>
            <a:r>
              <a:rPr lang="en-US" sz="2000" dirty="0" smtClean="0">
                <a:latin typeface="Times New Roman"/>
                <a:cs typeface="Times New Roman"/>
              </a:rPr>
              <a:t>Sacred Valley of the Kings </a:t>
            </a:r>
            <a:r>
              <a:rPr lang="en-US" sz="2000" i="1" dirty="0" smtClean="0">
                <a:latin typeface="Times New Roman"/>
                <a:cs typeface="Times New Roman"/>
              </a:rPr>
              <a:t>"</a:t>
            </a:r>
            <a:r>
              <a:rPr lang="en-US" sz="2000" i="1" dirty="0">
                <a:latin typeface="Times New Roman"/>
                <a:cs typeface="Times New Roman"/>
              </a:rPr>
              <a:t>Ahupua'a </a:t>
            </a:r>
            <a:r>
              <a:rPr lang="en-US" sz="2000" i="1" dirty="0" smtClean="0">
                <a:latin typeface="Times New Roman"/>
                <a:cs typeface="Times New Roman"/>
              </a:rPr>
              <a:t> o Waipio</a:t>
            </a:r>
            <a:r>
              <a:rPr lang="en-US" sz="2000" dirty="0" smtClean="0">
                <a:latin typeface="Times New Roman"/>
                <a:cs typeface="Times New Roman"/>
              </a:rPr>
              <a:t>”, guests have </a:t>
            </a:r>
            <a:r>
              <a:rPr lang="en-US" sz="2000" dirty="0">
                <a:latin typeface="Times New Roman"/>
                <a:cs typeface="Times New Roman"/>
              </a:rPr>
              <a:t>a sense of place of </a:t>
            </a:r>
            <a:r>
              <a:rPr lang="en-US" sz="2000" dirty="0" smtClean="0">
                <a:latin typeface="Times New Roman"/>
                <a:cs typeface="Times New Roman"/>
              </a:rPr>
              <a:t>this Sacred </a:t>
            </a:r>
            <a:r>
              <a:rPr lang="en-US" sz="2000" i="1" dirty="0">
                <a:latin typeface="Times New Roman"/>
                <a:cs typeface="Times New Roman"/>
              </a:rPr>
              <a:t>A</a:t>
            </a:r>
            <a:r>
              <a:rPr lang="en-US" sz="2000" i="1" dirty="0" smtClean="0">
                <a:latin typeface="Times New Roman"/>
                <a:cs typeface="Times New Roman"/>
              </a:rPr>
              <a:t>hupua’a</a:t>
            </a:r>
            <a:r>
              <a:rPr lang="en-US" sz="2000" dirty="0" smtClean="0">
                <a:latin typeface="Times New Roman"/>
                <a:cs typeface="Times New Roman"/>
              </a:rPr>
              <a:t>.</a:t>
            </a:r>
            <a:endParaRPr lang="en-US" sz="2000" dirty="0">
              <a:latin typeface="Times New Roman"/>
              <a:cs typeface="Times New Roman"/>
            </a:endParaRPr>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4226560" y="1600200"/>
            <a:ext cx="3779520" cy="3093720"/>
          </a:xfrm>
          <a:prstGeom prst="roundRect">
            <a:avLst>
              <a:gd name="adj" fmla="val 8594"/>
            </a:avLst>
          </a:prstGeom>
          <a:solidFill>
            <a:srgbClr val="FFFFFF">
              <a:shade val="85000"/>
            </a:srgbClr>
          </a:solidFill>
          <a:ln>
            <a:noFill/>
          </a:ln>
          <a:effectLst/>
        </p:spPr>
      </p:pic>
      <p:sp>
        <p:nvSpPr>
          <p:cNvPr id="7" name="TextBox 6"/>
          <p:cNvSpPr txBox="1"/>
          <p:nvPr/>
        </p:nvSpPr>
        <p:spPr>
          <a:xfrm>
            <a:off x="4926468" y="4978400"/>
            <a:ext cx="2622721" cy="923330"/>
          </a:xfrm>
          <a:prstGeom prst="rect">
            <a:avLst/>
          </a:prstGeom>
          <a:noFill/>
        </p:spPr>
        <p:txBody>
          <a:bodyPr wrap="none" rtlCol="0">
            <a:spAutoFit/>
          </a:bodyPr>
          <a:lstStyle/>
          <a:p>
            <a:pPr lvl="0" algn="ctr"/>
            <a:r>
              <a:rPr lang="en-US" b="1" dirty="0">
                <a:latin typeface="Times New Roman"/>
                <a:cs typeface="Times New Roman"/>
              </a:rPr>
              <a:t>P</a:t>
            </a:r>
            <a:r>
              <a:rPr lang="en-US" b="1" dirty="0" smtClean="0">
                <a:latin typeface="Times New Roman"/>
                <a:cs typeface="Times New Roman"/>
              </a:rPr>
              <a:t>apa </a:t>
            </a:r>
            <a:r>
              <a:rPr lang="en-US" b="1" dirty="0">
                <a:latin typeface="Times New Roman"/>
                <a:cs typeface="Times New Roman"/>
              </a:rPr>
              <a:t>ku‘i ‘ai</a:t>
            </a:r>
          </a:p>
          <a:p>
            <a:pPr lvl="0" algn="ctr"/>
            <a:r>
              <a:rPr lang="en-US" b="1" dirty="0">
                <a:latin typeface="Times New Roman"/>
                <a:cs typeface="Times New Roman"/>
              </a:rPr>
              <a:t>P</a:t>
            </a:r>
            <a:r>
              <a:rPr lang="en-US" b="1" dirty="0" smtClean="0">
                <a:latin typeface="Times New Roman"/>
                <a:cs typeface="Times New Roman"/>
              </a:rPr>
              <a:t>ohaku </a:t>
            </a:r>
            <a:r>
              <a:rPr lang="en-US" b="1" dirty="0">
                <a:latin typeface="Times New Roman"/>
                <a:cs typeface="Times New Roman"/>
              </a:rPr>
              <a:t>ku‘i ‘ai</a:t>
            </a:r>
          </a:p>
          <a:p>
            <a:pPr lvl="0" algn="ctr"/>
            <a:r>
              <a:rPr lang="en-US" b="1" dirty="0">
                <a:latin typeface="Times New Roman"/>
                <a:cs typeface="Times New Roman"/>
              </a:rPr>
              <a:t>U</a:t>
            </a:r>
            <a:r>
              <a:rPr lang="en-US" b="1" dirty="0" smtClean="0">
                <a:latin typeface="Times New Roman"/>
                <a:cs typeface="Times New Roman"/>
              </a:rPr>
              <a:t>meke </a:t>
            </a:r>
            <a:r>
              <a:rPr lang="en-US" b="1" dirty="0">
                <a:latin typeface="Times New Roman"/>
                <a:cs typeface="Times New Roman"/>
              </a:rPr>
              <a:t>(bowls for water</a:t>
            </a:r>
            <a:r>
              <a:rPr lang="en-US" b="1" dirty="0" smtClean="0">
                <a:latin typeface="Times New Roman"/>
                <a:cs typeface="Times New Roman"/>
              </a:rPr>
              <a:t>)</a:t>
            </a:r>
            <a:endParaRPr lang="en-US" b="1" dirty="0">
              <a:latin typeface="Times New Roman"/>
              <a:cs typeface="Times New Roman"/>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027430" y="1462723"/>
            <a:ext cx="1695450" cy="2072957"/>
          </a:xfrm>
          <a:prstGeom prst="roundRect">
            <a:avLst>
              <a:gd name="adj" fmla="val 8594"/>
            </a:avLst>
          </a:prstGeom>
          <a:solidFill>
            <a:srgbClr val="FFFFFF">
              <a:shade val="85000"/>
            </a:srgbClr>
          </a:solidFill>
          <a:ln>
            <a:noFill/>
          </a:ln>
          <a:effectLst/>
        </p:spPr>
      </p:pic>
      <p:sp>
        <p:nvSpPr>
          <p:cNvPr id="10" name="TextBox 9"/>
          <p:cNvSpPr txBox="1"/>
          <p:nvPr/>
        </p:nvSpPr>
        <p:spPr>
          <a:xfrm>
            <a:off x="690880" y="3853656"/>
            <a:ext cx="3063196" cy="923330"/>
          </a:xfrm>
          <a:prstGeom prst="rect">
            <a:avLst/>
          </a:prstGeom>
          <a:noFill/>
        </p:spPr>
        <p:txBody>
          <a:bodyPr wrap="none" rtlCol="0">
            <a:spAutoFit/>
          </a:bodyPr>
          <a:lstStyle/>
          <a:p>
            <a:r>
              <a:rPr lang="en-US" b="1" dirty="0">
                <a:latin typeface="Times New Roman"/>
                <a:cs typeface="Times New Roman"/>
              </a:rPr>
              <a:t>Kaimi Ma </a:t>
            </a:r>
            <a:r>
              <a:rPr lang="en-US" dirty="0">
                <a:latin typeface="Times New Roman"/>
                <a:cs typeface="Times New Roman"/>
              </a:rPr>
              <a:t>demonstrates the </a:t>
            </a:r>
            <a:endParaRPr lang="en-US" dirty="0" smtClean="0">
              <a:latin typeface="Times New Roman"/>
              <a:cs typeface="Times New Roman"/>
            </a:endParaRPr>
          </a:p>
          <a:p>
            <a:r>
              <a:rPr lang="en-US" dirty="0" smtClean="0">
                <a:latin typeface="Times New Roman"/>
                <a:cs typeface="Times New Roman"/>
              </a:rPr>
              <a:t>Ku’i’ai </a:t>
            </a:r>
            <a:r>
              <a:rPr lang="en-US" dirty="0">
                <a:latin typeface="Times New Roman"/>
                <a:cs typeface="Times New Roman"/>
              </a:rPr>
              <a:t>method of processing </a:t>
            </a:r>
            <a:endParaRPr lang="en-US" dirty="0" smtClean="0">
              <a:latin typeface="Times New Roman"/>
              <a:cs typeface="Times New Roman"/>
            </a:endParaRPr>
          </a:p>
          <a:p>
            <a:r>
              <a:rPr lang="en-US" dirty="0" smtClean="0">
                <a:latin typeface="Times New Roman"/>
                <a:cs typeface="Times New Roman"/>
              </a:rPr>
              <a:t>Kalo </a:t>
            </a:r>
            <a:r>
              <a:rPr lang="en-US" dirty="0">
                <a:latin typeface="Times New Roman"/>
                <a:cs typeface="Times New Roman"/>
              </a:rPr>
              <a:t>into pa‘i‘ai </a:t>
            </a:r>
            <a:r>
              <a:rPr lang="en-US" dirty="0" smtClean="0">
                <a:latin typeface="Times New Roman"/>
                <a:cs typeface="Times New Roman"/>
              </a:rPr>
              <a:t> </a:t>
            </a:r>
            <a:r>
              <a:rPr lang="en-US" dirty="0" smtClean="0">
                <a:latin typeface="Times New Roman"/>
                <a:cs typeface="Times New Roman"/>
              </a:rPr>
              <a:t>then into </a:t>
            </a:r>
            <a:r>
              <a:rPr lang="en-US" dirty="0" smtClean="0">
                <a:latin typeface="Times New Roman"/>
                <a:cs typeface="Times New Roman"/>
              </a:rPr>
              <a:t>Poi.</a:t>
            </a:r>
            <a:endParaRPr lang="en-US" dirty="0">
              <a:latin typeface="Times New Roman"/>
              <a:cs typeface="Times New Roman"/>
            </a:endParaRPr>
          </a:p>
        </p:txBody>
      </p:sp>
      <p:pic>
        <p:nvPicPr>
          <p:cNvPr id="11" name="Picture 10"/>
          <p:cNvPicPr/>
          <p:nvPr/>
        </p:nvPicPr>
        <p:blipFill>
          <a:blip r:embed="rId4">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39725858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0400" y="1493520"/>
            <a:ext cx="7802880" cy="4801315"/>
          </a:xfrm>
          <a:prstGeom prst="rect">
            <a:avLst/>
          </a:prstGeom>
          <a:noFill/>
        </p:spPr>
        <p:txBody>
          <a:bodyPr wrap="square" rtlCol="0">
            <a:spAutoFit/>
          </a:bodyPr>
          <a:lstStyle/>
          <a:p>
            <a:r>
              <a:rPr lang="en-US" dirty="0">
                <a:latin typeface="Times New Roman"/>
                <a:cs typeface="Times New Roman"/>
              </a:rPr>
              <a:t> </a:t>
            </a:r>
          </a:p>
          <a:p>
            <a:r>
              <a:rPr lang="en-US" b="1" dirty="0">
                <a:latin typeface="Times New Roman"/>
                <a:cs typeface="Times New Roman"/>
              </a:rPr>
              <a:t>Papakū Makawalu</a:t>
            </a:r>
            <a:r>
              <a:rPr lang="en-US" dirty="0">
                <a:latin typeface="Times New Roman"/>
                <a:cs typeface="Times New Roman"/>
              </a:rPr>
              <a:t> is </a:t>
            </a:r>
            <a:r>
              <a:rPr lang="en-US" dirty="0" smtClean="0">
                <a:latin typeface="Times New Roman"/>
                <a:cs typeface="Times New Roman"/>
              </a:rPr>
              <a:t>known to be the foundation for one to stand upon with having the ability </a:t>
            </a:r>
            <a:r>
              <a:rPr lang="en-US" dirty="0">
                <a:latin typeface="Times New Roman"/>
                <a:cs typeface="Times New Roman"/>
              </a:rPr>
              <a:t>of our </a:t>
            </a:r>
            <a:r>
              <a:rPr lang="en-US" dirty="0">
                <a:latin typeface="Times New Roman"/>
                <a:cs typeface="Times New Roman"/>
              </a:rPr>
              <a:t>K</a:t>
            </a:r>
            <a:r>
              <a:rPr lang="en-US" dirty="0" smtClean="0">
                <a:latin typeface="Times New Roman"/>
                <a:cs typeface="Times New Roman"/>
              </a:rPr>
              <a:t>upuna “Sacred </a:t>
            </a:r>
            <a:r>
              <a:rPr lang="en-US" dirty="0" smtClean="0">
                <a:latin typeface="Times New Roman"/>
                <a:cs typeface="Times New Roman"/>
              </a:rPr>
              <a:t>Keepers of </a:t>
            </a:r>
            <a:r>
              <a:rPr lang="en-US" dirty="0">
                <a:latin typeface="Times New Roman"/>
                <a:cs typeface="Times New Roman"/>
              </a:rPr>
              <a:t>K</a:t>
            </a:r>
            <a:r>
              <a:rPr lang="en-US" dirty="0" smtClean="0">
                <a:latin typeface="Times New Roman"/>
                <a:cs typeface="Times New Roman"/>
              </a:rPr>
              <a:t>nowledge” </a:t>
            </a:r>
            <a:r>
              <a:rPr lang="en-US" dirty="0">
                <a:latin typeface="Times New Roman"/>
                <a:cs typeface="Times New Roman"/>
              </a:rPr>
              <a:t>to categorize and organize our natural world and all systems of existence within the universe. Papakū Makawalu is the foundation to understanding, knowing, acknowledging, becoming involved with, but most importantly, becoming the experts of the systems of </a:t>
            </a:r>
            <a:r>
              <a:rPr lang="en-US" dirty="0" smtClean="0">
                <a:latin typeface="Times New Roman"/>
                <a:cs typeface="Times New Roman"/>
              </a:rPr>
              <a:t>our</a:t>
            </a:r>
            <a:r>
              <a:rPr lang="en-US" dirty="0" smtClean="0">
                <a:latin typeface="Times New Roman"/>
                <a:cs typeface="Times New Roman"/>
              </a:rPr>
              <a:t> </a:t>
            </a:r>
            <a:r>
              <a:rPr lang="en-US" dirty="0">
                <a:latin typeface="Times New Roman"/>
                <a:cs typeface="Times New Roman"/>
              </a:rPr>
              <a:t>natural </a:t>
            </a:r>
            <a:r>
              <a:rPr lang="en-US" dirty="0" smtClean="0">
                <a:latin typeface="Times New Roman"/>
                <a:cs typeface="Times New Roman"/>
              </a:rPr>
              <a:t>well-being and knowing our world</a:t>
            </a:r>
            <a:r>
              <a:rPr lang="en-US" dirty="0">
                <a:latin typeface="Times New Roman"/>
                <a:cs typeface="Times New Roman"/>
              </a:rPr>
              <a:t>.</a:t>
            </a:r>
          </a:p>
          <a:p>
            <a:endParaRPr lang="en-US" dirty="0" smtClean="0">
              <a:latin typeface="Times New Roman"/>
              <a:cs typeface="Times New Roman"/>
            </a:endParaRPr>
          </a:p>
          <a:p>
            <a:r>
              <a:rPr lang="en-US" dirty="0" smtClean="0">
                <a:latin typeface="Times New Roman"/>
                <a:cs typeface="Times New Roman"/>
              </a:rPr>
              <a:t>Papakū </a:t>
            </a:r>
            <a:r>
              <a:rPr lang="en-US" dirty="0">
                <a:latin typeface="Times New Roman"/>
                <a:cs typeface="Times New Roman"/>
              </a:rPr>
              <a:t>Makawalu connotes the dynamic Hawaiian worldview of the physical, intellectual and spiritual </a:t>
            </a:r>
            <a:r>
              <a:rPr lang="en-US" dirty="0" smtClean="0">
                <a:latin typeface="Times New Roman"/>
                <a:cs typeface="Times New Roman"/>
              </a:rPr>
              <a:t>intelligence of a foundation </a:t>
            </a:r>
            <a:r>
              <a:rPr lang="en-US" dirty="0">
                <a:latin typeface="Times New Roman"/>
                <a:cs typeface="Times New Roman"/>
              </a:rPr>
              <a:t>from which life cycles emerge. Papakū Makawalu is an abstract from Wā ‘Umikūmākolu (section 13) of the Kumulipo. Wā ‘Umikūmākolu begins with Palikū and Paliha‘a, the male and female ancestors of Haumea. Haumea is the ancestor credited for the </a:t>
            </a:r>
            <a:r>
              <a:rPr lang="en-US" dirty="0" smtClean="0">
                <a:latin typeface="Times New Roman"/>
                <a:cs typeface="Times New Roman"/>
              </a:rPr>
              <a:t>pedigree </a:t>
            </a:r>
            <a:r>
              <a:rPr lang="en-US" dirty="0">
                <a:latin typeface="Times New Roman"/>
                <a:cs typeface="Times New Roman"/>
              </a:rPr>
              <a:t>of categorizing and organizing </a:t>
            </a:r>
            <a:r>
              <a:rPr lang="en-US" dirty="0" smtClean="0">
                <a:latin typeface="Times New Roman"/>
                <a:cs typeface="Times New Roman"/>
              </a:rPr>
              <a:t>our</a:t>
            </a:r>
            <a:r>
              <a:rPr lang="en-US" dirty="0" smtClean="0">
                <a:latin typeface="Times New Roman"/>
                <a:cs typeface="Times New Roman"/>
              </a:rPr>
              <a:t> </a:t>
            </a:r>
            <a:r>
              <a:rPr lang="en-US" dirty="0">
                <a:latin typeface="Times New Roman"/>
                <a:cs typeface="Times New Roman"/>
              </a:rPr>
              <a:t>natural world. The categorizing and organizing of </a:t>
            </a:r>
            <a:r>
              <a:rPr lang="en-US" dirty="0" smtClean="0">
                <a:latin typeface="Times New Roman"/>
                <a:cs typeface="Times New Roman"/>
              </a:rPr>
              <a:t>this </a:t>
            </a:r>
            <a:r>
              <a:rPr lang="en-US" dirty="0">
                <a:latin typeface="Times New Roman"/>
                <a:cs typeface="Times New Roman"/>
              </a:rPr>
              <a:t>natural world was divided into three houses of knowledge and the combination of the three houses of knowledge is Papakū Makawalu.</a:t>
            </a:r>
          </a:p>
          <a:p>
            <a:endParaRPr lang="en-US" dirty="0">
              <a:latin typeface="Times New Roman"/>
              <a:cs typeface="Times New Roman"/>
            </a:endParaRPr>
          </a:p>
        </p:txBody>
      </p:sp>
      <p:sp>
        <p:nvSpPr>
          <p:cNvPr id="5" name="TextBox 4"/>
          <p:cNvSpPr txBox="1"/>
          <p:nvPr/>
        </p:nvSpPr>
        <p:spPr>
          <a:xfrm>
            <a:off x="660400" y="254000"/>
            <a:ext cx="7802880" cy="1169551"/>
          </a:xfrm>
          <a:prstGeom prst="rect">
            <a:avLst/>
          </a:prstGeom>
          <a:noFill/>
        </p:spPr>
        <p:txBody>
          <a:bodyPr wrap="square" rtlCol="0">
            <a:spAutoFit/>
          </a:bodyPr>
          <a:lstStyle/>
          <a:p>
            <a:pPr algn="ctr"/>
            <a:r>
              <a:rPr lang="en-US" sz="2400" b="1" dirty="0">
                <a:latin typeface="Times New Roman"/>
                <a:cs typeface="Times New Roman"/>
              </a:rPr>
              <a:t>Papakū Makawalu</a:t>
            </a:r>
            <a:endParaRPr lang="en-US" sz="2400" dirty="0">
              <a:latin typeface="Times New Roman"/>
              <a:cs typeface="Times New Roman"/>
            </a:endParaRPr>
          </a:p>
          <a:p>
            <a:pPr algn="ctr"/>
            <a:endParaRPr lang="en-US" sz="1400" i="1" dirty="0" smtClean="0">
              <a:latin typeface="Times New Roman"/>
              <a:cs typeface="Times New Roman"/>
            </a:endParaRPr>
          </a:p>
          <a:p>
            <a:pPr algn="ctr"/>
            <a:r>
              <a:rPr lang="en-US" sz="1400" dirty="0" smtClean="0">
                <a:latin typeface="Times New Roman"/>
                <a:cs typeface="Times New Roman"/>
              </a:rPr>
              <a:t>(</a:t>
            </a:r>
            <a:r>
              <a:rPr lang="en-US" sz="1400" dirty="0">
                <a:latin typeface="Times New Roman"/>
                <a:cs typeface="Times New Roman"/>
              </a:rPr>
              <a:t>Kumulipo – Wā ʻUmikūmākolu)</a:t>
            </a:r>
          </a:p>
          <a:p>
            <a:pPr algn="ctr"/>
            <a:endParaRPr lang="en-US" dirty="0">
              <a:latin typeface="Times New Roman"/>
              <a:cs typeface="Times New Roman"/>
            </a:endParaRPr>
          </a:p>
        </p:txBody>
      </p:sp>
      <p:pic>
        <p:nvPicPr>
          <p:cNvPr id="6" name="Picture 5"/>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40122238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 y="457201"/>
            <a:ext cx="8615680" cy="6740308"/>
          </a:xfrm>
          <a:prstGeom prst="rect">
            <a:avLst/>
          </a:prstGeom>
          <a:noFill/>
        </p:spPr>
        <p:txBody>
          <a:bodyPr wrap="square" rtlCol="0">
            <a:spAutoFit/>
          </a:bodyPr>
          <a:lstStyle/>
          <a:p>
            <a:pPr algn="just"/>
            <a:r>
              <a:rPr lang="en-US" dirty="0">
                <a:latin typeface="Times New Roman"/>
                <a:cs typeface="Times New Roman"/>
              </a:rPr>
              <a:t>The three major houses of knowledge are foundations for understanding existence and our place in it</a:t>
            </a:r>
            <a:r>
              <a:rPr lang="en-US" dirty="0" smtClean="0">
                <a:latin typeface="Times New Roman"/>
                <a:cs typeface="Times New Roman"/>
              </a:rPr>
              <a:t>:</a:t>
            </a:r>
          </a:p>
          <a:p>
            <a:pPr algn="just"/>
            <a:endParaRPr lang="en-US" dirty="0">
              <a:latin typeface="Times New Roman"/>
              <a:cs typeface="Times New Roman"/>
            </a:endParaRPr>
          </a:p>
          <a:p>
            <a:pPr lvl="0" algn="just"/>
            <a:r>
              <a:rPr lang="en-US" b="1" dirty="0" smtClean="0">
                <a:latin typeface="Times New Roman"/>
                <a:cs typeface="Times New Roman"/>
              </a:rPr>
              <a:t>Papahulilani</a:t>
            </a:r>
            <a:r>
              <a:rPr lang="en-US" dirty="0" smtClean="0">
                <a:latin typeface="Times New Roman"/>
                <a:cs typeface="Times New Roman"/>
              </a:rPr>
              <a:t> </a:t>
            </a:r>
            <a:r>
              <a:rPr lang="en-US" dirty="0">
                <a:latin typeface="Times New Roman"/>
                <a:cs typeface="Times New Roman"/>
              </a:rPr>
              <a:t>is the space from above the head to where the stars sit. It is inclusive of the sun, moon, stars, planets, winds, clouds, and the measurement of the vertical and horizontal spaces of the atmosphere. It is also a class of experts who are spiritually, physically, and intellectually attuned to the space above and its relationship to the earth</a:t>
            </a:r>
            <a:r>
              <a:rPr lang="en-US" dirty="0" smtClean="0">
                <a:latin typeface="Times New Roman"/>
                <a:cs typeface="Times New Roman"/>
              </a:rPr>
              <a:t>.</a:t>
            </a:r>
          </a:p>
          <a:p>
            <a:pPr lvl="0" algn="just"/>
            <a:endParaRPr lang="en-US" dirty="0">
              <a:latin typeface="Times New Roman"/>
              <a:cs typeface="Times New Roman"/>
            </a:endParaRPr>
          </a:p>
          <a:p>
            <a:pPr lvl="0" algn="just"/>
            <a:r>
              <a:rPr lang="en-US" b="1" dirty="0" smtClean="0">
                <a:latin typeface="Times New Roman"/>
                <a:cs typeface="Times New Roman"/>
              </a:rPr>
              <a:t>Papahulihonua</a:t>
            </a:r>
            <a:r>
              <a:rPr lang="en-US" dirty="0" smtClean="0">
                <a:latin typeface="Times New Roman"/>
                <a:cs typeface="Times New Roman"/>
              </a:rPr>
              <a:t> </a:t>
            </a:r>
            <a:r>
              <a:rPr lang="en-US" dirty="0">
                <a:latin typeface="Times New Roman"/>
                <a:cs typeface="Times New Roman"/>
              </a:rPr>
              <a:t>is inclusive of </a:t>
            </a:r>
            <a:r>
              <a:rPr lang="en-US" dirty="0" smtClean="0">
                <a:latin typeface="Times New Roman"/>
                <a:cs typeface="Times New Roman"/>
              </a:rPr>
              <a:t>Papaʻhonua</a:t>
            </a:r>
            <a:r>
              <a:rPr lang="en-US" dirty="0" smtClean="0">
                <a:latin typeface="Times New Roman"/>
                <a:cs typeface="Times New Roman"/>
              </a:rPr>
              <a:t> “mother earth” </a:t>
            </a:r>
            <a:r>
              <a:rPr lang="en-US" dirty="0">
                <a:latin typeface="Times New Roman"/>
                <a:cs typeface="Times New Roman"/>
              </a:rPr>
              <a:t>and </a:t>
            </a:r>
            <a:r>
              <a:rPr lang="en-US" dirty="0">
                <a:latin typeface="Times New Roman"/>
                <a:cs typeface="Times New Roman"/>
              </a:rPr>
              <a:t>Moana </a:t>
            </a:r>
            <a:r>
              <a:rPr lang="en-US" dirty="0" smtClean="0">
                <a:latin typeface="Times New Roman"/>
                <a:cs typeface="Times New Roman"/>
              </a:rPr>
              <a:t>Pākīpika “Pacific </a:t>
            </a:r>
            <a:r>
              <a:rPr lang="en-US" dirty="0" smtClean="0">
                <a:latin typeface="Times New Roman"/>
                <a:cs typeface="Times New Roman"/>
              </a:rPr>
              <a:t>ocean”. </a:t>
            </a:r>
            <a:r>
              <a:rPr lang="en-US" dirty="0">
                <a:latin typeface="Times New Roman"/>
                <a:cs typeface="Times New Roman"/>
              </a:rPr>
              <a:t>It is the ongoing study of the natural earth and ocean and its development, transformation and evolution by natural causes. It is also </a:t>
            </a:r>
            <a:r>
              <a:rPr lang="en-US" dirty="0" smtClean="0">
                <a:latin typeface="Times New Roman"/>
                <a:cs typeface="Times New Roman"/>
              </a:rPr>
              <a:t>a combination </a:t>
            </a:r>
            <a:r>
              <a:rPr lang="en-US" dirty="0">
                <a:latin typeface="Times New Roman"/>
                <a:cs typeface="Times New Roman"/>
              </a:rPr>
              <a:t>class of experts who are spiritually, physically, and intellectually attuned to this earth and its relationship to the space above and the life forms on it</a:t>
            </a:r>
            <a:r>
              <a:rPr lang="en-US" dirty="0" smtClean="0">
                <a:latin typeface="Times New Roman"/>
                <a:cs typeface="Times New Roman"/>
              </a:rPr>
              <a:t>.</a:t>
            </a:r>
          </a:p>
          <a:p>
            <a:pPr lvl="5" algn="just"/>
            <a:endParaRPr lang="en-US" dirty="0">
              <a:latin typeface="Times New Roman"/>
              <a:cs typeface="Times New Roman"/>
            </a:endParaRPr>
          </a:p>
          <a:p>
            <a:pPr lvl="0" algn="just"/>
            <a:r>
              <a:rPr lang="en-US" b="1" dirty="0" smtClean="0">
                <a:latin typeface="Times New Roman"/>
                <a:cs typeface="Times New Roman"/>
              </a:rPr>
              <a:t>Papahānaumoku</a:t>
            </a:r>
            <a:r>
              <a:rPr lang="en-US" dirty="0" smtClean="0">
                <a:latin typeface="Times New Roman"/>
                <a:cs typeface="Times New Roman"/>
              </a:rPr>
              <a:t> </a:t>
            </a:r>
            <a:r>
              <a:rPr lang="en-US" dirty="0">
                <a:latin typeface="Times New Roman"/>
                <a:cs typeface="Times New Roman"/>
              </a:rPr>
              <a:t>moves from the embryonic state of all life forces to death. It is the birthing cycle of all flora and fauna inclusive of </a:t>
            </a:r>
            <a:r>
              <a:rPr lang="en-US" dirty="0" smtClean="0">
                <a:latin typeface="Times New Roman"/>
                <a:cs typeface="Times New Roman"/>
              </a:rPr>
              <a:t>every Kane, </a:t>
            </a:r>
            <a:r>
              <a:rPr lang="en-US" dirty="0">
                <a:latin typeface="Times New Roman"/>
                <a:cs typeface="Times New Roman"/>
              </a:rPr>
              <a:t>W</a:t>
            </a:r>
            <a:r>
              <a:rPr lang="en-US" dirty="0" smtClean="0">
                <a:latin typeface="Times New Roman"/>
                <a:cs typeface="Times New Roman"/>
              </a:rPr>
              <a:t>ahine, Keiki and Kupuna. </a:t>
            </a:r>
            <a:r>
              <a:rPr lang="en-US" dirty="0">
                <a:latin typeface="Times New Roman"/>
                <a:cs typeface="Times New Roman"/>
              </a:rPr>
              <a:t>It is the process of investigating, questioning, analyzing and reflecting upon all things that give birth, regenerate and procreate. It is also a class of </a:t>
            </a:r>
            <a:r>
              <a:rPr lang="en-US" dirty="0" smtClean="0">
                <a:latin typeface="Times New Roman"/>
                <a:cs typeface="Times New Roman"/>
              </a:rPr>
              <a:t>knowledgeable </a:t>
            </a:r>
            <a:r>
              <a:rPr lang="en-US" dirty="0" smtClean="0">
                <a:latin typeface="Times New Roman"/>
                <a:cs typeface="Times New Roman"/>
              </a:rPr>
              <a:t>experts </a:t>
            </a:r>
            <a:r>
              <a:rPr lang="en-US" dirty="0">
                <a:latin typeface="Times New Roman"/>
                <a:cs typeface="Times New Roman"/>
              </a:rPr>
              <a:t>who are spiritually, </a:t>
            </a:r>
            <a:r>
              <a:rPr lang="en-US" dirty="0" smtClean="0">
                <a:latin typeface="Times New Roman"/>
                <a:cs typeface="Times New Roman"/>
              </a:rPr>
              <a:t>physically, emotionally </a:t>
            </a:r>
            <a:r>
              <a:rPr lang="en-US" dirty="0">
                <a:latin typeface="Times New Roman"/>
                <a:cs typeface="Times New Roman"/>
              </a:rPr>
              <a:t>and intellectually attuned to things born and the habitat that provides their nourishment, shelter, and growth.</a:t>
            </a:r>
          </a:p>
          <a:p>
            <a:pPr algn="just"/>
            <a:endParaRPr lang="en-US" dirty="0" smtClean="0">
              <a:latin typeface="Times New Roman"/>
              <a:cs typeface="Times New Roman"/>
            </a:endParaRPr>
          </a:p>
          <a:p>
            <a:pPr algn="just"/>
            <a:r>
              <a:rPr lang="en-US" dirty="0" smtClean="0">
                <a:latin typeface="Times New Roman"/>
                <a:cs typeface="Times New Roman"/>
              </a:rPr>
              <a:t>Papakū </a:t>
            </a:r>
            <a:r>
              <a:rPr lang="en-US" dirty="0">
                <a:latin typeface="Times New Roman"/>
                <a:cs typeface="Times New Roman"/>
              </a:rPr>
              <a:t>Makawalu is a methodical presentation of a holistic preview of </a:t>
            </a:r>
            <a:r>
              <a:rPr lang="en-US" dirty="0" smtClean="0">
                <a:latin typeface="Times New Roman"/>
                <a:cs typeface="Times New Roman"/>
              </a:rPr>
              <a:t>thee </a:t>
            </a:r>
            <a:r>
              <a:rPr lang="en-US" dirty="0">
                <a:latin typeface="Times New Roman"/>
                <a:cs typeface="Times New Roman"/>
              </a:rPr>
              <a:t>Hawaiian </a:t>
            </a:r>
            <a:r>
              <a:rPr lang="en-US" dirty="0" smtClean="0">
                <a:latin typeface="Times New Roman"/>
                <a:cs typeface="Times New Roman"/>
              </a:rPr>
              <a:t>Universe</a:t>
            </a:r>
            <a:r>
              <a:rPr lang="en-US" dirty="0">
                <a:latin typeface="Times New Roman"/>
                <a:cs typeface="Times New Roman"/>
              </a:rPr>
              <a:t>.</a:t>
            </a:r>
          </a:p>
          <a:p>
            <a:pPr algn="just"/>
            <a:endParaRPr lang="en-US" dirty="0">
              <a:latin typeface="Times New Roman"/>
              <a:cs typeface="Times New Roman"/>
            </a:endParaRPr>
          </a:p>
        </p:txBody>
      </p:sp>
      <p:pic>
        <p:nvPicPr>
          <p:cNvPr id="4" name="Picture 3"/>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22611900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a:bodyPr>
          <a:lstStyle/>
          <a:p>
            <a:r>
              <a:rPr lang="en-US" sz="3600" b="1" dirty="0" err="1" smtClean="0">
                <a:latin typeface="Times New Roman"/>
                <a:cs typeface="Times New Roman"/>
              </a:rPr>
              <a:t>Ahuʻili</a:t>
            </a:r>
            <a:r>
              <a:rPr lang="en-US" sz="3600" b="1" dirty="0" smtClean="0">
                <a:latin typeface="Times New Roman"/>
                <a:cs typeface="Times New Roman"/>
              </a:rPr>
              <a:t>  </a:t>
            </a:r>
            <a:r>
              <a:rPr lang="en-US" sz="3600" b="1" dirty="0">
                <a:latin typeface="Times New Roman"/>
                <a:cs typeface="Times New Roman"/>
              </a:rPr>
              <a:t>O</a:t>
            </a:r>
            <a:r>
              <a:rPr lang="en-US" sz="3600" b="1" dirty="0" smtClean="0">
                <a:latin typeface="Times New Roman"/>
                <a:cs typeface="Times New Roman"/>
              </a:rPr>
              <a:t> </a:t>
            </a:r>
            <a:r>
              <a:rPr lang="en-US" sz="3600" b="1" dirty="0" smtClean="0">
                <a:latin typeface="Times New Roman"/>
                <a:cs typeface="Times New Roman"/>
              </a:rPr>
              <a:t>Napoʻopoʻo</a:t>
            </a:r>
            <a:endParaRPr lang="en-US" sz="3600" b="1" dirty="0">
              <a:latin typeface="Times New Roman"/>
              <a:cs typeface="Times New Roman"/>
            </a:endParaRPr>
          </a:p>
        </p:txBody>
      </p:sp>
      <p:pic>
        <p:nvPicPr>
          <p:cNvPr id="3" name="Picture 2"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0" y="1596677"/>
            <a:ext cx="4602480" cy="4941313"/>
          </a:xfrm>
          <a:prstGeom prst="rect">
            <a:avLst/>
          </a:prstGeom>
        </p:spPr>
      </p:pic>
    </p:spTree>
    <p:extLst>
      <p:ext uri="{BB962C8B-B14F-4D97-AF65-F5344CB8AC3E}">
        <p14:creationId xmlns:p14="http://schemas.microsoft.com/office/powerpoint/2010/main" val="37387733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381760"/>
            <a:ext cx="4257040" cy="4693594"/>
          </a:xfrm>
          <a:prstGeom prst="rect">
            <a:avLst/>
          </a:prstGeom>
          <a:noFill/>
        </p:spPr>
        <p:txBody>
          <a:bodyPr wrap="square" rtlCol="0">
            <a:spAutoFit/>
          </a:bodyPr>
          <a:lstStyle/>
          <a:p>
            <a:pPr algn="just"/>
            <a:r>
              <a:rPr lang="en-US" sz="1300" dirty="0" smtClean="0">
                <a:latin typeface="Time New Roman"/>
                <a:cs typeface="Time New Roman"/>
              </a:rPr>
              <a:t>The </a:t>
            </a:r>
            <a:r>
              <a:rPr lang="en-US" sz="1300" dirty="0">
                <a:latin typeface="Time New Roman"/>
                <a:cs typeface="Time New Roman"/>
              </a:rPr>
              <a:t>shimmering Healing waters of Hawai`i</a:t>
            </a:r>
          </a:p>
          <a:p>
            <a:pPr algn="just"/>
            <a:r>
              <a:rPr lang="en-US" sz="1300" dirty="0" smtClean="0">
                <a:latin typeface="Time New Roman"/>
                <a:cs typeface="Time New Roman"/>
              </a:rPr>
              <a:t>Brings </a:t>
            </a:r>
            <a:r>
              <a:rPr lang="en-US" sz="1300" dirty="0">
                <a:latin typeface="Time New Roman"/>
                <a:cs typeface="Time New Roman"/>
              </a:rPr>
              <a:t>a gentle touch that once was never known</a:t>
            </a:r>
          </a:p>
          <a:p>
            <a:pPr algn="just"/>
            <a:r>
              <a:rPr lang="en-US" sz="1300" dirty="0">
                <a:latin typeface="Time New Roman"/>
                <a:cs typeface="Time New Roman"/>
              </a:rPr>
              <a:t>The surging waters of Hawai</a:t>
            </a:r>
            <a:r>
              <a:rPr lang="en-US" sz="1300" dirty="0" smtClean="0">
                <a:latin typeface="Time New Roman"/>
                <a:cs typeface="Time New Roman"/>
              </a:rPr>
              <a:t>`I Wash </a:t>
            </a:r>
            <a:r>
              <a:rPr lang="en-US" sz="1300" dirty="0">
                <a:latin typeface="Time New Roman"/>
                <a:cs typeface="Time New Roman"/>
              </a:rPr>
              <a:t>my sorrows and all, my mind out to sea</a:t>
            </a:r>
          </a:p>
          <a:p>
            <a:pPr algn="just"/>
            <a:r>
              <a:rPr lang="en-US" sz="1300" dirty="0">
                <a:latin typeface="Time New Roman"/>
                <a:cs typeface="Time New Roman"/>
              </a:rPr>
              <a:t>Behold my island ever kissed by early evening skies</a:t>
            </a:r>
          </a:p>
          <a:p>
            <a:pPr algn="just"/>
            <a:r>
              <a:rPr lang="en-US" sz="1300" dirty="0">
                <a:latin typeface="Time New Roman"/>
                <a:cs typeface="Time New Roman"/>
              </a:rPr>
              <a:t>Embrace the vibrant sunset carried on with the sounds that ever call to you</a:t>
            </a:r>
          </a:p>
          <a:p>
            <a:pPr algn="just"/>
            <a:r>
              <a:rPr lang="en-US" sz="1300" dirty="0">
                <a:latin typeface="Time New Roman"/>
                <a:cs typeface="Time New Roman"/>
              </a:rPr>
              <a:t> </a:t>
            </a:r>
          </a:p>
          <a:p>
            <a:pPr algn="just"/>
            <a:r>
              <a:rPr lang="en-US" sz="1300" dirty="0">
                <a:latin typeface="Time New Roman"/>
                <a:cs typeface="Time New Roman"/>
              </a:rPr>
              <a:t>The tranquil touch of Hawai</a:t>
            </a:r>
            <a:r>
              <a:rPr lang="en-US" sz="1300" dirty="0" smtClean="0">
                <a:latin typeface="Time New Roman"/>
                <a:cs typeface="Time New Roman"/>
              </a:rPr>
              <a:t>`I </a:t>
            </a:r>
          </a:p>
          <a:p>
            <a:pPr algn="just"/>
            <a:r>
              <a:rPr lang="en-US" sz="1300" dirty="0" smtClean="0">
                <a:latin typeface="Time New Roman"/>
                <a:cs typeface="Time New Roman"/>
              </a:rPr>
              <a:t>Brings </a:t>
            </a:r>
            <a:r>
              <a:rPr lang="en-US" sz="1300" dirty="0">
                <a:latin typeface="Time New Roman"/>
                <a:cs typeface="Time New Roman"/>
              </a:rPr>
              <a:t>me the </a:t>
            </a:r>
            <a:r>
              <a:rPr lang="en-US" sz="1300" dirty="0" smtClean="0">
                <a:latin typeface="Time New Roman"/>
                <a:cs typeface="Time New Roman"/>
              </a:rPr>
              <a:t>Love </a:t>
            </a:r>
            <a:r>
              <a:rPr lang="en-US" sz="1300" dirty="0">
                <a:latin typeface="Time New Roman"/>
                <a:cs typeface="Time New Roman"/>
              </a:rPr>
              <a:t>I have known so long ago</a:t>
            </a:r>
          </a:p>
          <a:p>
            <a:pPr algn="just"/>
            <a:r>
              <a:rPr lang="en-US" sz="1300" dirty="0" smtClean="0">
                <a:latin typeface="Time New Roman"/>
                <a:cs typeface="Time New Roman"/>
              </a:rPr>
              <a:t>To this sacred </a:t>
            </a:r>
            <a:r>
              <a:rPr lang="en-US" sz="1300" dirty="0">
                <a:latin typeface="Time New Roman"/>
                <a:cs typeface="Time New Roman"/>
              </a:rPr>
              <a:t>shores of my Hawai`i, </a:t>
            </a:r>
          </a:p>
          <a:p>
            <a:pPr algn="just"/>
            <a:r>
              <a:rPr lang="en-US" sz="1300" dirty="0">
                <a:latin typeface="Time New Roman"/>
                <a:cs typeface="Time New Roman"/>
              </a:rPr>
              <a:t>Unlike space, will never wither away, As I </a:t>
            </a:r>
            <a:r>
              <a:rPr lang="en-US" sz="1300" dirty="0" smtClean="0">
                <a:latin typeface="Time New Roman"/>
                <a:cs typeface="Time New Roman"/>
              </a:rPr>
              <a:t>know I've </a:t>
            </a:r>
            <a:r>
              <a:rPr lang="en-US" sz="1300" dirty="0">
                <a:latin typeface="Time New Roman"/>
                <a:cs typeface="Time New Roman"/>
              </a:rPr>
              <a:t>found a paradise, heavenly embraced </a:t>
            </a:r>
            <a:r>
              <a:rPr lang="en-US" sz="1300" dirty="0" smtClean="0">
                <a:latin typeface="Time New Roman"/>
                <a:cs typeface="Time New Roman"/>
              </a:rPr>
              <a:t>in this Sacred Valley Hear </a:t>
            </a:r>
            <a:r>
              <a:rPr lang="en-US" sz="1300" dirty="0">
                <a:latin typeface="Time New Roman"/>
                <a:cs typeface="Time New Roman"/>
              </a:rPr>
              <a:t>the chatter of a </a:t>
            </a:r>
            <a:r>
              <a:rPr lang="en-US" sz="1300" dirty="0" smtClean="0">
                <a:latin typeface="Time New Roman"/>
                <a:cs typeface="Time New Roman"/>
              </a:rPr>
              <a:t>mele “Song” </a:t>
            </a:r>
            <a:r>
              <a:rPr lang="en-US" sz="1300" dirty="0">
                <a:latin typeface="Time New Roman"/>
                <a:cs typeface="Time New Roman"/>
              </a:rPr>
              <a:t>with love in a compassionate melody</a:t>
            </a:r>
          </a:p>
          <a:p>
            <a:pPr algn="just"/>
            <a:endParaRPr lang="en-US" sz="1300" dirty="0" smtClean="0">
              <a:latin typeface="Time New Roman"/>
              <a:cs typeface="Time New Roman"/>
            </a:endParaRPr>
          </a:p>
          <a:p>
            <a:pPr algn="just"/>
            <a:r>
              <a:rPr lang="en-US" sz="1300" dirty="0" smtClean="0">
                <a:latin typeface="Time New Roman"/>
                <a:cs typeface="Time New Roman"/>
              </a:rPr>
              <a:t>Hawai</a:t>
            </a:r>
            <a:r>
              <a:rPr lang="en-US" sz="1300" dirty="0">
                <a:latin typeface="Time New Roman"/>
                <a:cs typeface="Time New Roman"/>
              </a:rPr>
              <a:t>`i, with your sacred shores I've learned of the everlasting </a:t>
            </a:r>
            <a:r>
              <a:rPr lang="en-US" sz="1300" dirty="0" smtClean="0">
                <a:latin typeface="Time New Roman"/>
                <a:cs typeface="Time New Roman"/>
              </a:rPr>
              <a:t>truth Hawai</a:t>
            </a:r>
            <a:r>
              <a:rPr lang="en-US" sz="1300" dirty="0">
                <a:latin typeface="Time New Roman"/>
                <a:cs typeface="Time New Roman"/>
              </a:rPr>
              <a:t>`i, with your passion of thy beauty once </a:t>
            </a:r>
            <a:r>
              <a:rPr lang="en-US" sz="1300" dirty="0" smtClean="0">
                <a:latin typeface="Time New Roman"/>
                <a:cs typeface="Time New Roman"/>
              </a:rPr>
              <a:t>unknown</a:t>
            </a:r>
          </a:p>
          <a:p>
            <a:pPr algn="just"/>
            <a:endParaRPr lang="en-US" sz="1300" dirty="0">
              <a:latin typeface="Time New Roman"/>
              <a:cs typeface="Time New Roman"/>
            </a:endParaRPr>
          </a:p>
          <a:p>
            <a:pPr algn="just"/>
            <a:r>
              <a:rPr lang="en-US" sz="1300" dirty="0">
                <a:latin typeface="Time New Roman"/>
                <a:cs typeface="Time New Roman"/>
              </a:rPr>
              <a:t>Hiʻilawe thy empress of thy cascading Waterfall full of life with a graceful touch by sight</a:t>
            </a:r>
          </a:p>
        </p:txBody>
      </p:sp>
      <p:sp>
        <p:nvSpPr>
          <p:cNvPr id="10" name="TextBox 9"/>
          <p:cNvSpPr txBox="1"/>
          <p:nvPr/>
        </p:nvSpPr>
        <p:spPr>
          <a:xfrm>
            <a:off x="690880" y="304800"/>
            <a:ext cx="7863840" cy="954107"/>
          </a:xfrm>
          <a:prstGeom prst="rect">
            <a:avLst/>
          </a:prstGeom>
          <a:noFill/>
        </p:spPr>
        <p:txBody>
          <a:bodyPr wrap="square" rtlCol="0">
            <a:spAutoFit/>
          </a:bodyPr>
          <a:lstStyle/>
          <a:p>
            <a:pPr algn="ctr"/>
            <a:r>
              <a:rPr lang="en-US" sz="2800" b="1" dirty="0"/>
              <a:t>Healing Waters of Hawai’i</a:t>
            </a:r>
            <a:endParaRPr lang="en-US" sz="2800" dirty="0"/>
          </a:p>
          <a:p>
            <a:pPr algn="ctr"/>
            <a:endParaRPr lang="en-US" sz="2800" dirty="0"/>
          </a:p>
        </p:txBody>
      </p:sp>
      <p:sp>
        <p:nvSpPr>
          <p:cNvPr id="11" name="TextBox 10"/>
          <p:cNvSpPr txBox="1"/>
          <p:nvPr/>
        </p:nvSpPr>
        <p:spPr>
          <a:xfrm>
            <a:off x="4947920" y="1391920"/>
            <a:ext cx="3779520" cy="4893648"/>
          </a:xfrm>
          <a:prstGeom prst="rect">
            <a:avLst/>
          </a:prstGeom>
          <a:noFill/>
        </p:spPr>
        <p:txBody>
          <a:bodyPr wrap="square" rtlCol="0">
            <a:spAutoFit/>
          </a:bodyPr>
          <a:lstStyle/>
          <a:p>
            <a:pPr algn="just"/>
            <a:r>
              <a:rPr lang="en-US" sz="1300" dirty="0">
                <a:latin typeface="Time New Roman"/>
                <a:cs typeface="Time New Roman"/>
              </a:rPr>
              <a:t>Here my heart </a:t>
            </a:r>
            <a:r>
              <a:rPr lang="en-US" sz="1300" dirty="0" smtClean="0">
                <a:latin typeface="Time New Roman"/>
                <a:cs typeface="Time New Roman"/>
              </a:rPr>
              <a:t>that will </a:t>
            </a:r>
            <a:r>
              <a:rPr lang="en-US" sz="1300" dirty="0">
                <a:latin typeface="Time New Roman"/>
                <a:cs typeface="Time New Roman"/>
              </a:rPr>
              <a:t>ever trickle, to be sincere beneath the </a:t>
            </a:r>
            <a:r>
              <a:rPr lang="en-US" sz="1300" dirty="0" smtClean="0">
                <a:latin typeface="Time New Roman"/>
                <a:cs typeface="Time New Roman"/>
              </a:rPr>
              <a:t>moon of Mahina. Come </a:t>
            </a:r>
            <a:r>
              <a:rPr lang="en-US" sz="1300" dirty="0">
                <a:latin typeface="Time New Roman"/>
                <a:cs typeface="Time New Roman"/>
              </a:rPr>
              <a:t>to feel the healing waters of Hawai`</a:t>
            </a:r>
            <a:r>
              <a:rPr lang="en-US" sz="1300" dirty="0" smtClean="0">
                <a:latin typeface="Time New Roman"/>
                <a:cs typeface="Time New Roman"/>
              </a:rPr>
              <a:t>i. My </a:t>
            </a:r>
            <a:r>
              <a:rPr lang="en-US" sz="1300" dirty="0">
                <a:latin typeface="Time New Roman"/>
                <a:cs typeface="Time New Roman"/>
              </a:rPr>
              <a:t>loving island of Hawai</a:t>
            </a:r>
            <a:r>
              <a:rPr lang="en-US" sz="1300" dirty="0" smtClean="0">
                <a:latin typeface="Time New Roman"/>
                <a:cs typeface="Time New Roman"/>
              </a:rPr>
              <a:t>`I. My Great Kingdom </a:t>
            </a:r>
            <a:r>
              <a:rPr lang="en-US" sz="1300" dirty="0">
                <a:latin typeface="Time New Roman"/>
                <a:cs typeface="Time New Roman"/>
              </a:rPr>
              <a:t>of my heart that will always yearn to </a:t>
            </a:r>
            <a:r>
              <a:rPr lang="en-US" sz="1300" dirty="0" smtClean="0">
                <a:latin typeface="Time New Roman"/>
                <a:cs typeface="Time New Roman"/>
              </a:rPr>
              <a:t>stay Into </a:t>
            </a:r>
            <a:r>
              <a:rPr lang="en-US" sz="1300" dirty="0">
                <a:latin typeface="Time New Roman"/>
                <a:cs typeface="Time New Roman"/>
              </a:rPr>
              <a:t>your arms of my Hawai`i </a:t>
            </a:r>
          </a:p>
          <a:p>
            <a:pPr algn="just"/>
            <a:r>
              <a:rPr lang="en-US" sz="1300" dirty="0">
                <a:latin typeface="Time New Roman"/>
                <a:cs typeface="Time New Roman"/>
              </a:rPr>
              <a:t>I shall ever embrace </a:t>
            </a:r>
            <a:r>
              <a:rPr lang="en-US" sz="1300" dirty="0" smtClean="0">
                <a:latin typeface="Time New Roman"/>
                <a:cs typeface="Time New Roman"/>
              </a:rPr>
              <a:t>my </a:t>
            </a:r>
            <a:r>
              <a:rPr lang="en-US" sz="1300" dirty="0">
                <a:latin typeface="Time New Roman"/>
                <a:cs typeface="Time New Roman"/>
              </a:rPr>
              <a:t>love </a:t>
            </a:r>
            <a:r>
              <a:rPr lang="en-US" sz="1300" dirty="0" smtClean="0">
                <a:latin typeface="Time New Roman"/>
                <a:cs typeface="Time New Roman"/>
              </a:rPr>
              <a:t>to be with her so ever more. Behold </a:t>
            </a:r>
            <a:r>
              <a:rPr lang="en-US" sz="1300" dirty="0">
                <a:latin typeface="Time New Roman"/>
                <a:cs typeface="Time New Roman"/>
              </a:rPr>
              <a:t>this sacred </a:t>
            </a:r>
            <a:r>
              <a:rPr lang="en-US" sz="1300" dirty="0" smtClean="0">
                <a:latin typeface="Time New Roman"/>
                <a:cs typeface="Time New Roman"/>
              </a:rPr>
              <a:t>Valley of mine, </a:t>
            </a:r>
            <a:r>
              <a:rPr lang="en-US" sz="1300" dirty="0">
                <a:latin typeface="Time New Roman"/>
                <a:cs typeface="Time New Roman"/>
              </a:rPr>
              <a:t>ever transforming but always still the </a:t>
            </a:r>
            <a:r>
              <a:rPr lang="en-US" sz="1300" dirty="0" smtClean="0">
                <a:latin typeface="Time New Roman"/>
                <a:cs typeface="Time New Roman"/>
              </a:rPr>
              <a:t>same. Once </a:t>
            </a:r>
            <a:r>
              <a:rPr lang="en-US" sz="1300" dirty="0">
                <a:latin typeface="Time New Roman"/>
                <a:cs typeface="Time New Roman"/>
              </a:rPr>
              <a:t>you feel </a:t>
            </a:r>
            <a:r>
              <a:rPr lang="en-US" sz="1300" dirty="0" smtClean="0">
                <a:latin typeface="Time New Roman"/>
                <a:cs typeface="Time New Roman"/>
              </a:rPr>
              <a:t>you, I </a:t>
            </a:r>
            <a:r>
              <a:rPr lang="en-US" sz="1300" dirty="0">
                <a:latin typeface="Time New Roman"/>
                <a:cs typeface="Time New Roman"/>
              </a:rPr>
              <a:t>will discover </a:t>
            </a:r>
            <a:r>
              <a:rPr lang="en-US" sz="1300" dirty="0" smtClean="0">
                <a:latin typeface="Time New Roman"/>
                <a:cs typeface="Time New Roman"/>
              </a:rPr>
              <a:t>this Sacred Breath of calling unto you.</a:t>
            </a:r>
            <a:endParaRPr lang="en-US" sz="1300" dirty="0">
              <a:latin typeface="Time New Roman"/>
              <a:cs typeface="Time New Roman"/>
            </a:endParaRPr>
          </a:p>
          <a:p>
            <a:pPr algn="just"/>
            <a:r>
              <a:rPr lang="en-US" sz="1300" dirty="0">
                <a:latin typeface="Time New Roman"/>
                <a:cs typeface="Time New Roman"/>
              </a:rPr>
              <a:t> </a:t>
            </a:r>
          </a:p>
          <a:p>
            <a:pPr algn="just"/>
            <a:r>
              <a:rPr lang="en-US" sz="1300" dirty="0">
                <a:latin typeface="Time New Roman"/>
                <a:cs typeface="Time New Roman"/>
              </a:rPr>
              <a:t>Hawai`i, sacred </a:t>
            </a:r>
            <a:r>
              <a:rPr lang="en-US" sz="1300" dirty="0" smtClean="0">
                <a:latin typeface="Time New Roman"/>
                <a:cs typeface="Time New Roman"/>
              </a:rPr>
              <a:t>Waterfalls </a:t>
            </a:r>
            <a:r>
              <a:rPr lang="en-US" sz="1300" dirty="0">
                <a:latin typeface="Time New Roman"/>
                <a:cs typeface="Time New Roman"/>
              </a:rPr>
              <a:t>I've learned of </a:t>
            </a:r>
            <a:r>
              <a:rPr lang="en-US" sz="1300" dirty="0" smtClean="0">
                <a:latin typeface="Time New Roman"/>
                <a:cs typeface="Time New Roman"/>
              </a:rPr>
              <a:t>this </a:t>
            </a:r>
            <a:r>
              <a:rPr lang="en-US" sz="1300" dirty="0">
                <a:latin typeface="Time New Roman"/>
                <a:cs typeface="Time New Roman"/>
              </a:rPr>
              <a:t>everlasting </a:t>
            </a:r>
            <a:r>
              <a:rPr lang="en-US" sz="1300" dirty="0" smtClean="0">
                <a:latin typeface="Time New Roman"/>
                <a:cs typeface="Time New Roman"/>
              </a:rPr>
              <a:t>truth with </a:t>
            </a:r>
            <a:r>
              <a:rPr lang="en-US" sz="1300" dirty="0">
                <a:latin typeface="Time New Roman"/>
                <a:cs typeface="Time New Roman"/>
              </a:rPr>
              <a:t>your passion of thy beauty once unknown</a:t>
            </a:r>
          </a:p>
          <a:p>
            <a:pPr algn="just"/>
            <a:endParaRPr lang="en-US" sz="1300" dirty="0" smtClean="0">
              <a:latin typeface="Time New Roman"/>
              <a:cs typeface="Time New Roman"/>
            </a:endParaRPr>
          </a:p>
          <a:p>
            <a:pPr algn="just"/>
            <a:r>
              <a:rPr lang="en-US" sz="1300" dirty="0" smtClean="0">
                <a:latin typeface="Time New Roman"/>
                <a:cs typeface="Time New Roman"/>
              </a:rPr>
              <a:t>Hiʻilawe </a:t>
            </a:r>
            <a:r>
              <a:rPr lang="en-US" sz="1300" dirty="0">
                <a:latin typeface="Time New Roman"/>
                <a:cs typeface="Time New Roman"/>
              </a:rPr>
              <a:t>thy empress of thy </a:t>
            </a:r>
            <a:r>
              <a:rPr lang="en-US" sz="1300" dirty="0" smtClean="0">
                <a:latin typeface="Time New Roman"/>
                <a:cs typeface="Time New Roman"/>
              </a:rPr>
              <a:t>cascading Waterfalls </a:t>
            </a:r>
            <a:r>
              <a:rPr lang="en-US" sz="1300" dirty="0">
                <a:latin typeface="Time New Roman"/>
                <a:cs typeface="Time New Roman"/>
              </a:rPr>
              <a:t>full </a:t>
            </a:r>
            <a:r>
              <a:rPr lang="en-US" sz="1300" dirty="0" smtClean="0">
                <a:latin typeface="Time New Roman"/>
                <a:cs typeface="Time New Roman"/>
              </a:rPr>
              <a:t>of life with a graceful touch </a:t>
            </a:r>
            <a:r>
              <a:rPr lang="en-US" sz="1300" dirty="0">
                <a:latin typeface="Time New Roman"/>
                <a:cs typeface="Time New Roman"/>
              </a:rPr>
              <a:t>by sight</a:t>
            </a:r>
          </a:p>
          <a:p>
            <a:pPr algn="just"/>
            <a:endParaRPr lang="en-US" sz="1300" dirty="0" smtClean="0">
              <a:latin typeface="Time New Roman"/>
              <a:cs typeface="Time New Roman"/>
            </a:endParaRPr>
          </a:p>
          <a:p>
            <a:pPr algn="just"/>
            <a:r>
              <a:rPr lang="en-US" sz="1300" dirty="0" smtClean="0">
                <a:latin typeface="Time New Roman"/>
                <a:cs typeface="Time New Roman"/>
              </a:rPr>
              <a:t>Hear </a:t>
            </a:r>
            <a:r>
              <a:rPr lang="en-US" sz="1300" dirty="0">
                <a:latin typeface="Time New Roman"/>
                <a:cs typeface="Time New Roman"/>
              </a:rPr>
              <a:t>my heart </a:t>
            </a:r>
            <a:r>
              <a:rPr lang="en-US" sz="1300" dirty="0" smtClean="0">
                <a:latin typeface="Time New Roman"/>
                <a:cs typeface="Time New Roman"/>
              </a:rPr>
              <a:t>that will </a:t>
            </a:r>
            <a:r>
              <a:rPr lang="en-US" sz="1300" dirty="0">
                <a:latin typeface="Time New Roman"/>
                <a:cs typeface="Time New Roman"/>
              </a:rPr>
              <a:t>ever </a:t>
            </a:r>
            <a:r>
              <a:rPr lang="en-US" sz="1300" dirty="0" smtClean="0">
                <a:latin typeface="Time New Roman"/>
                <a:cs typeface="Time New Roman"/>
              </a:rPr>
              <a:t>trickle o Hiʻilawe, </a:t>
            </a:r>
            <a:r>
              <a:rPr lang="en-US" sz="1300" dirty="0">
                <a:latin typeface="Time New Roman"/>
                <a:cs typeface="Time New Roman"/>
              </a:rPr>
              <a:t>to be sincere beneath the </a:t>
            </a:r>
            <a:r>
              <a:rPr lang="en-US" sz="1300" dirty="0" smtClean="0">
                <a:latin typeface="Time New Roman"/>
                <a:cs typeface="Time New Roman"/>
              </a:rPr>
              <a:t>moon </a:t>
            </a:r>
            <a:r>
              <a:rPr lang="en-US" sz="1300" dirty="0">
                <a:latin typeface="Time New Roman"/>
                <a:cs typeface="Time New Roman"/>
              </a:rPr>
              <a:t>of </a:t>
            </a:r>
            <a:r>
              <a:rPr lang="en-US" sz="1300" dirty="0" smtClean="0">
                <a:latin typeface="Time New Roman"/>
                <a:cs typeface="Time New Roman"/>
              </a:rPr>
              <a:t>Mahina.</a:t>
            </a:r>
          </a:p>
          <a:p>
            <a:pPr algn="just"/>
            <a:endParaRPr lang="en-US" sz="1300" dirty="0">
              <a:latin typeface="Time New Roman"/>
              <a:cs typeface="Time New Roman"/>
            </a:endParaRPr>
          </a:p>
          <a:p>
            <a:pPr algn="ctr"/>
            <a:r>
              <a:rPr lang="en-US" sz="1300" b="1" dirty="0">
                <a:latin typeface="Time New Roman"/>
                <a:cs typeface="Time New Roman"/>
              </a:rPr>
              <a:t>F</a:t>
            </a:r>
            <a:r>
              <a:rPr lang="en-US" sz="1300" b="1" dirty="0" smtClean="0">
                <a:latin typeface="Time New Roman"/>
                <a:cs typeface="Time New Roman"/>
              </a:rPr>
              <a:t>eel </a:t>
            </a:r>
            <a:r>
              <a:rPr lang="en-US" sz="1300" b="1" dirty="0">
                <a:latin typeface="Time New Roman"/>
                <a:cs typeface="Time New Roman"/>
              </a:rPr>
              <a:t>the healing waters of Hawai`</a:t>
            </a:r>
            <a:r>
              <a:rPr lang="en-US" sz="1300" b="1" dirty="0" smtClean="0">
                <a:latin typeface="Time New Roman"/>
                <a:cs typeface="Time New Roman"/>
              </a:rPr>
              <a:t>i</a:t>
            </a:r>
            <a:endParaRPr lang="en-US" sz="1300" b="1" dirty="0">
              <a:latin typeface="Time New Roman"/>
              <a:cs typeface="Time New Roman"/>
            </a:endParaRPr>
          </a:p>
        </p:txBody>
      </p:sp>
      <p:pic>
        <p:nvPicPr>
          <p:cNvPr id="12" name="Picture 11"/>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17146743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98512_245870792195875_335190370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 y="1178560"/>
            <a:ext cx="7985760" cy="4914900"/>
          </a:xfrm>
          <a:prstGeom prst="rect">
            <a:avLst/>
          </a:prstGeom>
        </p:spPr>
      </p:pic>
      <p:sp>
        <p:nvSpPr>
          <p:cNvPr id="3" name="TextBox 2"/>
          <p:cNvSpPr txBox="1"/>
          <p:nvPr/>
        </p:nvSpPr>
        <p:spPr>
          <a:xfrm>
            <a:off x="1229360" y="215612"/>
            <a:ext cx="5913120" cy="584776"/>
          </a:xfrm>
          <a:prstGeom prst="rect">
            <a:avLst/>
          </a:prstGeom>
          <a:noFill/>
        </p:spPr>
        <p:txBody>
          <a:bodyPr wrap="square" rtlCol="0">
            <a:spAutoFit/>
          </a:bodyPr>
          <a:lstStyle/>
          <a:p>
            <a:pPr algn="ctr"/>
            <a:r>
              <a:rPr lang="en-US" sz="3200" b="1" dirty="0" smtClean="0">
                <a:latin typeface="Times New Roman"/>
                <a:cs typeface="Times New Roman"/>
              </a:rPr>
              <a:t>Hiʻilawe</a:t>
            </a:r>
            <a:endParaRPr lang="en-US" sz="3200" b="1" dirty="0">
              <a:latin typeface="Times New Roman"/>
              <a:cs typeface="Times New Roman"/>
            </a:endParaRPr>
          </a:p>
        </p:txBody>
      </p:sp>
    </p:spTree>
    <p:extLst>
      <p:ext uri="{BB962C8B-B14F-4D97-AF65-F5344CB8AC3E}">
        <p14:creationId xmlns:p14="http://schemas.microsoft.com/office/powerpoint/2010/main" val="5614231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0480" y="215612"/>
            <a:ext cx="3230880" cy="584776"/>
          </a:xfrm>
          <a:prstGeom prst="rect">
            <a:avLst/>
          </a:prstGeom>
          <a:noFill/>
        </p:spPr>
        <p:txBody>
          <a:bodyPr wrap="square" rtlCol="0">
            <a:spAutoFit/>
          </a:bodyPr>
          <a:lstStyle/>
          <a:p>
            <a:pPr algn="ctr"/>
            <a:r>
              <a:rPr lang="en-US" sz="3200" b="1" dirty="0" smtClean="0">
                <a:latin typeface="Times New Roman"/>
                <a:cs typeface="Times New Roman"/>
              </a:rPr>
              <a:t>Hiʻilawe</a:t>
            </a:r>
            <a:endParaRPr lang="en-US" sz="3200" b="1" dirty="0">
              <a:latin typeface="Times New Roman"/>
              <a:cs typeface="Times New Roman"/>
            </a:endParaRPr>
          </a:p>
        </p:txBody>
      </p:sp>
      <p:sp>
        <p:nvSpPr>
          <p:cNvPr id="5" name="TextBox 4"/>
          <p:cNvSpPr txBox="1"/>
          <p:nvPr/>
        </p:nvSpPr>
        <p:spPr>
          <a:xfrm>
            <a:off x="5689601" y="223520"/>
            <a:ext cx="3302000" cy="6986526"/>
          </a:xfrm>
          <a:prstGeom prst="rect">
            <a:avLst/>
          </a:prstGeom>
          <a:noFill/>
        </p:spPr>
        <p:txBody>
          <a:bodyPr wrap="square" rtlCol="0">
            <a:spAutoFit/>
          </a:bodyPr>
          <a:lstStyle/>
          <a:p>
            <a:r>
              <a:rPr lang="en-US" sz="1400" dirty="0">
                <a:latin typeface="Times New Roman"/>
                <a:cs typeface="Times New Roman"/>
              </a:rPr>
              <a:t>All eyes are on Hi`ilawe</a:t>
            </a:r>
          </a:p>
          <a:p>
            <a:r>
              <a:rPr lang="en-US" sz="1400" dirty="0">
                <a:latin typeface="Times New Roman"/>
                <a:cs typeface="Times New Roman"/>
              </a:rPr>
              <a:t>In the sparkling lowlands of Maukele</a:t>
            </a:r>
          </a:p>
          <a:p>
            <a:r>
              <a:rPr lang="en-US" sz="1400" dirty="0">
                <a:latin typeface="Times New Roman"/>
                <a:cs typeface="Times New Roman"/>
              </a:rPr>
              <a:t> </a:t>
            </a:r>
          </a:p>
          <a:p>
            <a:r>
              <a:rPr lang="en-US" sz="1400" dirty="0">
                <a:latin typeface="Times New Roman"/>
                <a:cs typeface="Times New Roman"/>
              </a:rPr>
              <a:t>I have not been trapped by the gossip</a:t>
            </a:r>
          </a:p>
          <a:p>
            <a:r>
              <a:rPr lang="en-US" sz="1400" dirty="0">
                <a:latin typeface="Times New Roman"/>
                <a:cs typeface="Times New Roman"/>
              </a:rPr>
              <a:t>Chattering everywhere in Waipi`o</a:t>
            </a:r>
          </a:p>
          <a:p>
            <a:r>
              <a:rPr lang="en-US" sz="1400" dirty="0">
                <a:latin typeface="Times New Roman"/>
                <a:cs typeface="Times New Roman"/>
              </a:rPr>
              <a:t> </a:t>
            </a:r>
          </a:p>
          <a:p>
            <a:r>
              <a:rPr lang="en-US" sz="1400" dirty="0">
                <a:latin typeface="Times New Roman"/>
                <a:cs typeface="Times New Roman"/>
              </a:rPr>
              <a:t>I am not caught</a:t>
            </a:r>
          </a:p>
          <a:p>
            <a:r>
              <a:rPr lang="en-US" sz="1400" dirty="0">
                <a:latin typeface="Times New Roman"/>
                <a:cs typeface="Times New Roman"/>
              </a:rPr>
              <a:t>For I am the mist of the mountains</a:t>
            </a:r>
          </a:p>
          <a:p>
            <a:r>
              <a:rPr lang="en-US" sz="1400" dirty="0">
                <a:latin typeface="Times New Roman"/>
                <a:cs typeface="Times New Roman"/>
              </a:rPr>
              <a:t> </a:t>
            </a:r>
          </a:p>
          <a:p>
            <a:r>
              <a:rPr lang="en-US" sz="1400" dirty="0">
                <a:latin typeface="Times New Roman"/>
                <a:cs typeface="Times New Roman"/>
              </a:rPr>
              <a:t>I am the darling of the parents</a:t>
            </a:r>
          </a:p>
          <a:p>
            <a:r>
              <a:rPr lang="en-US" sz="1400" dirty="0">
                <a:latin typeface="Times New Roman"/>
                <a:cs typeface="Times New Roman"/>
              </a:rPr>
              <a:t>And a lei for the necks of grandparents</a:t>
            </a:r>
          </a:p>
          <a:p>
            <a:r>
              <a:rPr lang="en-US" sz="1400" dirty="0">
                <a:latin typeface="Times New Roman"/>
                <a:cs typeface="Times New Roman"/>
              </a:rPr>
              <a:t>*Beloved of my parents</a:t>
            </a:r>
          </a:p>
          <a:p>
            <a:r>
              <a:rPr lang="en-US" sz="1400" dirty="0">
                <a:latin typeface="Times New Roman"/>
                <a:cs typeface="Times New Roman"/>
              </a:rPr>
              <a:t> </a:t>
            </a:r>
          </a:p>
          <a:p>
            <a:r>
              <a:rPr lang="en-US" sz="1400" dirty="0">
                <a:latin typeface="Times New Roman"/>
                <a:cs typeface="Times New Roman"/>
              </a:rPr>
              <a:t>The fragrance is wafted from Puna</a:t>
            </a:r>
          </a:p>
          <a:p>
            <a:r>
              <a:rPr lang="en-US" sz="1400" dirty="0">
                <a:latin typeface="Times New Roman"/>
                <a:cs typeface="Times New Roman"/>
              </a:rPr>
              <a:t>And lives at Hi`ilawe waterfall</a:t>
            </a:r>
          </a:p>
          <a:p>
            <a:r>
              <a:rPr lang="en-US" sz="1400" dirty="0">
                <a:latin typeface="Times New Roman"/>
                <a:cs typeface="Times New Roman"/>
              </a:rPr>
              <a:t> </a:t>
            </a:r>
          </a:p>
          <a:p>
            <a:r>
              <a:rPr lang="en-US" sz="1400" dirty="0">
                <a:latin typeface="Times New Roman"/>
                <a:cs typeface="Times New Roman"/>
              </a:rPr>
              <a:t>I was at the bosom of Ha`i, the woman</a:t>
            </a:r>
          </a:p>
          <a:p>
            <a:r>
              <a:rPr lang="en-US" sz="1400" dirty="0">
                <a:latin typeface="Times New Roman"/>
                <a:cs typeface="Times New Roman"/>
              </a:rPr>
              <a:t>At the beloved bosom of Ha`inakolo</a:t>
            </a:r>
          </a:p>
          <a:p>
            <a:r>
              <a:rPr lang="en-US" sz="1400" dirty="0">
                <a:latin typeface="Times New Roman"/>
                <a:cs typeface="Times New Roman"/>
              </a:rPr>
              <a:t> </a:t>
            </a:r>
          </a:p>
          <a:p>
            <a:r>
              <a:rPr lang="en-US" sz="1400" dirty="0">
                <a:latin typeface="Times New Roman"/>
                <a:cs typeface="Times New Roman"/>
              </a:rPr>
              <a:t>Annoyed at the many birds</a:t>
            </a:r>
          </a:p>
          <a:p>
            <a:r>
              <a:rPr lang="en-US" sz="1400" dirty="0">
                <a:latin typeface="Times New Roman"/>
                <a:cs typeface="Times New Roman"/>
              </a:rPr>
              <a:t>They were indifferent to the distress they caused</a:t>
            </a:r>
          </a:p>
          <a:p>
            <a:r>
              <a:rPr lang="en-US" sz="1400" dirty="0">
                <a:latin typeface="Times New Roman"/>
                <a:cs typeface="Times New Roman"/>
              </a:rPr>
              <a:t> </a:t>
            </a:r>
          </a:p>
          <a:p>
            <a:r>
              <a:rPr lang="en-US" sz="1400" dirty="0">
                <a:latin typeface="Times New Roman"/>
                <a:cs typeface="Times New Roman"/>
              </a:rPr>
              <a:t>You are my companion in the day of joy</a:t>
            </a:r>
          </a:p>
          <a:p>
            <a:r>
              <a:rPr lang="en-US" sz="1400" dirty="0">
                <a:latin typeface="Times New Roman"/>
                <a:cs typeface="Times New Roman"/>
              </a:rPr>
              <a:t>The many birds there caused a commotion</a:t>
            </a:r>
          </a:p>
          <a:p>
            <a:r>
              <a:rPr lang="en-US" sz="1400" dirty="0">
                <a:latin typeface="Times New Roman"/>
                <a:cs typeface="Times New Roman"/>
              </a:rPr>
              <a:t> </a:t>
            </a:r>
          </a:p>
          <a:p>
            <a:r>
              <a:rPr lang="en-US" sz="1400" dirty="0">
                <a:latin typeface="Times New Roman"/>
                <a:cs typeface="Times New Roman"/>
              </a:rPr>
              <a:t>It is my great skill</a:t>
            </a:r>
          </a:p>
          <a:p>
            <a:r>
              <a:rPr lang="en-US" sz="1400" dirty="0">
                <a:latin typeface="Times New Roman"/>
                <a:cs typeface="Times New Roman"/>
              </a:rPr>
              <a:t>The waves of the ocean overwhelm us</a:t>
            </a:r>
          </a:p>
          <a:p>
            <a:r>
              <a:rPr lang="en-US" sz="1400" dirty="0">
                <a:latin typeface="Times New Roman"/>
                <a:cs typeface="Times New Roman"/>
              </a:rPr>
              <a:t> </a:t>
            </a:r>
          </a:p>
          <a:p>
            <a:r>
              <a:rPr lang="en-US" sz="1400" dirty="0">
                <a:latin typeface="Times New Roman"/>
                <a:cs typeface="Times New Roman"/>
              </a:rPr>
              <a:t>The ocean rages fearfully</a:t>
            </a:r>
          </a:p>
          <a:p>
            <a:r>
              <a:rPr lang="en-US" sz="1400" dirty="0">
                <a:latin typeface="Times New Roman"/>
                <a:cs typeface="Times New Roman"/>
              </a:rPr>
              <a:t>But my steering is </a:t>
            </a:r>
            <a:r>
              <a:rPr lang="en-US" sz="1400" dirty="0" smtClean="0">
                <a:latin typeface="Times New Roman"/>
                <a:cs typeface="Times New Roman"/>
              </a:rPr>
              <a:t>skillfull</a:t>
            </a:r>
            <a:endParaRPr lang="en-US" sz="1400" dirty="0">
              <a:latin typeface="Times New Roman"/>
              <a:cs typeface="Times New Roman"/>
            </a:endParaRPr>
          </a:p>
        </p:txBody>
      </p:sp>
      <p:sp>
        <p:nvSpPr>
          <p:cNvPr id="6" name="TextBox 5"/>
          <p:cNvSpPr txBox="1"/>
          <p:nvPr/>
        </p:nvSpPr>
        <p:spPr>
          <a:xfrm>
            <a:off x="304800" y="223520"/>
            <a:ext cx="3027680" cy="6986526"/>
          </a:xfrm>
          <a:prstGeom prst="rect">
            <a:avLst/>
          </a:prstGeom>
          <a:noFill/>
        </p:spPr>
        <p:txBody>
          <a:bodyPr wrap="square" rtlCol="0">
            <a:spAutoFit/>
          </a:bodyPr>
          <a:lstStyle/>
          <a:p>
            <a:r>
              <a:rPr lang="en-US" sz="1400" dirty="0">
                <a:latin typeface="Times New Roman"/>
                <a:cs typeface="Times New Roman"/>
              </a:rPr>
              <a:t>Kûmaka ka `ikena iâ Hi`ilawe</a:t>
            </a:r>
          </a:p>
          <a:p>
            <a:r>
              <a:rPr lang="en-US" sz="1400" dirty="0">
                <a:latin typeface="Times New Roman"/>
                <a:cs typeface="Times New Roman"/>
              </a:rPr>
              <a:t>Ka papa lohi mai a`o Maukele</a:t>
            </a:r>
          </a:p>
          <a:p>
            <a:r>
              <a:rPr lang="en-US" sz="1400" dirty="0">
                <a:latin typeface="Times New Roman"/>
                <a:cs typeface="Times New Roman"/>
              </a:rPr>
              <a:t> </a:t>
            </a:r>
          </a:p>
          <a:p>
            <a:r>
              <a:rPr lang="en-US" sz="1400" dirty="0">
                <a:latin typeface="Times New Roman"/>
                <a:cs typeface="Times New Roman"/>
              </a:rPr>
              <a:t>Pakele mai au i ka nui manu</a:t>
            </a:r>
          </a:p>
          <a:p>
            <a:r>
              <a:rPr lang="en-US" sz="1400" dirty="0">
                <a:latin typeface="Times New Roman"/>
                <a:cs typeface="Times New Roman"/>
              </a:rPr>
              <a:t>Hau wala`au nei puni Waipi`o</a:t>
            </a:r>
          </a:p>
          <a:p>
            <a:r>
              <a:rPr lang="en-US" sz="1400" dirty="0">
                <a:latin typeface="Times New Roman"/>
                <a:cs typeface="Times New Roman"/>
              </a:rPr>
              <a:t> </a:t>
            </a:r>
          </a:p>
          <a:p>
            <a:r>
              <a:rPr lang="en-US" sz="1400" dirty="0">
                <a:latin typeface="Times New Roman"/>
                <a:cs typeface="Times New Roman"/>
              </a:rPr>
              <a:t>`A`ole nô wau e loa`a mai</a:t>
            </a:r>
          </a:p>
          <a:p>
            <a:r>
              <a:rPr lang="en-US" sz="1400" dirty="0">
                <a:latin typeface="Times New Roman"/>
                <a:cs typeface="Times New Roman"/>
              </a:rPr>
              <a:t>A he uhiwai au no ke kuahiwi</a:t>
            </a:r>
          </a:p>
          <a:p>
            <a:r>
              <a:rPr lang="en-US" sz="1400" dirty="0">
                <a:latin typeface="Times New Roman"/>
                <a:cs typeface="Times New Roman"/>
              </a:rPr>
              <a:t> </a:t>
            </a:r>
          </a:p>
          <a:p>
            <a:r>
              <a:rPr lang="en-US" sz="1400" dirty="0">
                <a:latin typeface="Times New Roman"/>
                <a:cs typeface="Times New Roman"/>
              </a:rPr>
              <a:t>He hiwahiwa au na ka makua</a:t>
            </a:r>
          </a:p>
          <a:p>
            <a:r>
              <a:rPr lang="en-US" sz="1400" dirty="0">
                <a:latin typeface="Times New Roman"/>
                <a:cs typeface="Times New Roman"/>
              </a:rPr>
              <a:t>A he lei `â`î na ke kupuna</a:t>
            </a:r>
          </a:p>
          <a:p>
            <a:r>
              <a:rPr lang="en-US" sz="1400" dirty="0">
                <a:latin typeface="Times New Roman"/>
                <a:cs typeface="Times New Roman"/>
              </a:rPr>
              <a:t>*(A he milimili ho`i na ka makua)</a:t>
            </a:r>
          </a:p>
          <a:p>
            <a:r>
              <a:rPr lang="en-US" sz="1400" dirty="0">
                <a:latin typeface="Times New Roman"/>
                <a:cs typeface="Times New Roman"/>
              </a:rPr>
              <a:t> </a:t>
            </a:r>
          </a:p>
          <a:p>
            <a:r>
              <a:rPr lang="en-US" sz="1400" dirty="0">
                <a:latin typeface="Times New Roman"/>
                <a:cs typeface="Times New Roman"/>
              </a:rPr>
              <a:t>No Puna ke `ala i hali `ia mai</a:t>
            </a:r>
          </a:p>
          <a:p>
            <a:r>
              <a:rPr lang="en-US" sz="1400" dirty="0">
                <a:latin typeface="Times New Roman"/>
                <a:cs typeface="Times New Roman"/>
              </a:rPr>
              <a:t>Noho i ka wailele a`o Hi`ilawe</a:t>
            </a:r>
          </a:p>
          <a:p>
            <a:r>
              <a:rPr lang="en-US" sz="1400" dirty="0">
                <a:latin typeface="Times New Roman"/>
                <a:cs typeface="Times New Roman"/>
              </a:rPr>
              <a:t> </a:t>
            </a:r>
          </a:p>
          <a:p>
            <a:r>
              <a:rPr lang="en-US" sz="1400" dirty="0">
                <a:latin typeface="Times New Roman"/>
                <a:cs typeface="Times New Roman"/>
              </a:rPr>
              <a:t>I ka poli nô au o Ha`i wahine</a:t>
            </a:r>
          </a:p>
          <a:p>
            <a:r>
              <a:rPr lang="en-US" sz="1400" dirty="0">
                <a:latin typeface="Times New Roman"/>
                <a:cs typeface="Times New Roman"/>
              </a:rPr>
              <a:t>I ka poli aloha o Ha`inakolo</a:t>
            </a:r>
          </a:p>
          <a:p>
            <a:r>
              <a:rPr lang="en-US" sz="1400" dirty="0">
                <a:latin typeface="Times New Roman"/>
                <a:cs typeface="Times New Roman"/>
              </a:rPr>
              <a:t> </a:t>
            </a:r>
          </a:p>
          <a:p>
            <a:r>
              <a:rPr lang="en-US" sz="1400" dirty="0">
                <a:latin typeface="Times New Roman"/>
                <a:cs typeface="Times New Roman"/>
              </a:rPr>
              <a:t>Ho`okolo `ia aku i ka nui manu</a:t>
            </a:r>
          </a:p>
          <a:p>
            <a:r>
              <a:rPr lang="en-US" sz="1400" dirty="0">
                <a:latin typeface="Times New Roman"/>
                <a:cs typeface="Times New Roman"/>
              </a:rPr>
              <a:t>I like ke ka`ina meka uahoa</a:t>
            </a:r>
          </a:p>
          <a:p>
            <a:r>
              <a:rPr lang="en-US" sz="1400" dirty="0">
                <a:latin typeface="Times New Roman"/>
                <a:cs typeface="Times New Roman"/>
              </a:rPr>
              <a:t> </a:t>
            </a:r>
          </a:p>
          <a:p>
            <a:r>
              <a:rPr lang="en-US" sz="1400" dirty="0">
                <a:latin typeface="Times New Roman"/>
                <a:cs typeface="Times New Roman"/>
              </a:rPr>
              <a:t>He hoa `oe no ka lâ le`ale`a</a:t>
            </a:r>
          </a:p>
          <a:p>
            <a:r>
              <a:rPr lang="en-US" sz="1400" dirty="0">
                <a:latin typeface="Times New Roman"/>
                <a:cs typeface="Times New Roman"/>
              </a:rPr>
              <a:t>Na ka nui manu iho haunaele</a:t>
            </a:r>
          </a:p>
          <a:p>
            <a:r>
              <a:rPr lang="en-US" sz="1400" dirty="0">
                <a:latin typeface="Times New Roman"/>
                <a:cs typeface="Times New Roman"/>
              </a:rPr>
              <a:t> </a:t>
            </a:r>
          </a:p>
          <a:p>
            <a:r>
              <a:rPr lang="en-US" sz="1400" dirty="0">
                <a:latin typeface="Times New Roman"/>
                <a:cs typeface="Times New Roman"/>
              </a:rPr>
              <a:t>E `ole ko`u nui piha akamai</a:t>
            </a:r>
          </a:p>
          <a:p>
            <a:r>
              <a:rPr lang="en-US" sz="1400" dirty="0">
                <a:latin typeface="Times New Roman"/>
                <a:cs typeface="Times New Roman"/>
              </a:rPr>
              <a:t>Hala a`e nâ `ale o ka moana</a:t>
            </a:r>
          </a:p>
          <a:p>
            <a:r>
              <a:rPr lang="en-US" sz="1400" dirty="0">
                <a:latin typeface="Times New Roman"/>
                <a:cs typeface="Times New Roman"/>
              </a:rPr>
              <a:t> </a:t>
            </a:r>
          </a:p>
          <a:p>
            <a:r>
              <a:rPr lang="en-US" sz="1400" dirty="0">
                <a:latin typeface="Times New Roman"/>
                <a:cs typeface="Times New Roman"/>
              </a:rPr>
              <a:t>Hao mai ka moana kau e ka weli</a:t>
            </a:r>
          </a:p>
          <a:p>
            <a:r>
              <a:rPr lang="en-US" sz="1400" dirty="0">
                <a:latin typeface="Times New Roman"/>
                <a:cs typeface="Times New Roman"/>
              </a:rPr>
              <a:t>Mea `ole na`e ia no ia ho`okele</a:t>
            </a:r>
          </a:p>
          <a:p>
            <a:r>
              <a:rPr lang="en-US" sz="1400" dirty="0">
                <a:latin typeface="Times New Roman"/>
                <a:cs typeface="Times New Roman"/>
              </a:rPr>
              <a:t> </a:t>
            </a:r>
          </a:p>
          <a:p>
            <a:endParaRPr lang="en-US" sz="1400" dirty="0">
              <a:latin typeface="Times New Roman"/>
              <a:cs typeface="Times New Roman"/>
            </a:endParaRPr>
          </a:p>
        </p:txBody>
      </p:sp>
      <p:pic>
        <p:nvPicPr>
          <p:cNvPr id="8" name="Picture 7"/>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25652403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4320" y="215612"/>
            <a:ext cx="2743200" cy="584776"/>
          </a:xfrm>
          <a:prstGeom prst="rect">
            <a:avLst/>
          </a:prstGeom>
          <a:noFill/>
        </p:spPr>
        <p:txBody>
          <a:bodyPr wrap="square" rtlCol="0">
            <a:spAutoFit/>
          </a:bodyPr>
          <a:lstStyle/>
          <a:p>
            <a:pPr algn="ctr"/>
            <a:r>
              <a:rPr lang="en-US" sz="3200" b="1" dirty="0" smtClean="0">
                <a:latin typeface="Times New Roman"/>
                <a:cs typeface="Times New Roman"/>
              </a:rPr>
              <a:t>Hiʻilawe</a:t>
            </a:r>
            <a:endParaRPr lang="en-US" sz="3200" b="1" dirty="0">
              <a:latin typeface="Times New Roman"/>
              <a:cs typeface="Times New Roman"/>
            </a:endParaRPr>
          </a:p>
        </p:txBody>
      </p:sp>
      <p:sp>
        <p:nvSpPr>
          <p:cNvPr id="5" name="TextBox 4"/>
          <p:cNvSpPr txBox="1"/>
          <p:nvPr/>
        </p:nvSpPr>
        <p:spPr>
          <a:xfrm>
            <a:off x="5689600" y="1137920"/>
            <a:ext cx="2967479" cy="2246769"/>
          </a:xfrm>
          <a:prstGeom prst="rect">
            <a:avLst/>
          </a:prstGeom>
          <a:noFill/>
        </p:spPr>
        <p:txBody>
          <a:bodyPr wrap="none" rtlCol="0">
            <a:spAutoFit/>
          </a:bodyPr>
          <a:lstStyle/>
          <a:p>
            <a:r>
              <a:rPr lang="en-US" sz="1400" dirty="0">
                <a:latin typeface="Times New Roman"/>
                <a:cs typeface="Times New Roman"/>
              </a:rPr>
              <a:t> </a:t>
            </a:r>
          </a:p>
          <a:p>
            <a:r>
              <a:rPr lang="en-US" sz="1400" dirty="0">
                <a:latin typeface="Times New Roman"/>
                <a:cs typeface="Times New Roman"/>
              </a:rPr>
              <a:t>Hurry, let us go close to the wharf</a:t>
            </a:r>
          </a:p>
          <a:p>
            <a:r>
              <a:rPr lang="en-US" sz="1400" dirty="0">
                <a:latin typeface="Times New Roman"/>
                <a:cs typeface="Times New Roman"/>
              </a:rPr>
              <a:t>I am your new love to be kissed</a:t>
            </a:r>
          </a:p>
          <a:p>
            <a:r>
              <a:rPr lang="en-US" sz="1400" dirty="0">
                <a:latin typeface="Times New Roman"/>
                <a:cs typeface="Times New Roman"/>
              </a:rPr>
              <a:t> </a:t>
            </a:r>
          </a:p>
          <a:p>
            <a:r>
              <a:rPr lang="en-US" sz="1400" dirty="0">
                <a:latin typeface="Times New Roman"/>
                <a:cs typeface="Times New Roman"/>
              </a:rPr>
              <a:t>My flower, my lei, my love for you</a:t>
            </a:r>
          </a:p>
          <a:p>
            <a:r>
              <a:rPr lang="en-US" sz="1400" dirty="0">
                <a:latin typeface="Times New Roman"/>
                <a:cs typeface="Times New Roman"/>
              </a:rPr>
              <a:t>Is unforgettable like the muilan flower</a:t>
            </a:r>
          </a:p>
          <a:p>
            <a:r>
              <a:rPr lang="en-US" sz="1400" dirty="0">
                <a:latin typeface="Times New Roman"/>
                <a:cs typeface="Times New Roman"/>
              </a:rPr>
              <a:t> </a:t>
            </a:r>
          </a:p>
          <a:p>
            <a:r>
              <a:rPr lang="en-US" sz="1400" dirty="0">
                <a:latin typeface="Times New Roman"/>
                <a:cs typeface="Times New Roman"/>
              </a:rPr>
              <a:t>Tell the refrain</a:t>
            </a:r>
          </a:p>
          <a:p>
            <a:r>
              <a:rPr lang="en-US" sz="1400" dirty="0">
                <a:latin typeface="Times New Roman"/>
                <a:cs typeface="Times New Roman"/>
              </a:rPr>
              <a:t>All eyes are on Hi`ilawe</a:t>
            </a:r>
          </a:p>
          <a:p>
            <a:r>
              <a:rPr lang="en-US" sz="1400" dirty="0">
                <a:latin typeface="Times New Roman"/>
                <a:cs typeface="Times New Roman"/>
              </a:rPr>
              <a:t>*The fragrance is wafted from Puna</a:t>
            </a:r>
          </a:p>
        </p:txBody>
      </p:sp>
      <p:sp>
        <p:nvSpPr>
          <p:cNvPr id="6" name="TextBox 5"/>
          <p:cNvSpPr txBox="1"/>
          <p:nvPr/>
        </p:nvSpPr>
        <p:spPr>
          <a:xfrm>
            <a:off x="304800" y="1127760"/>
            <a:ext cx="3027680" cy="2462213"/>
          </a:xfrm>
          <a:prstGeom prst="rect">
            <a:avLst/>
          </a:prstGeom>
          <a:noFill/>
        </p:spPr>
        <p:txBody>
          <a:bodyPr wrap="square" rtlCol="0">
            <a:spAutoFit/>
          </a:bodyPr>
          <a:lstStyle/>
          <a:p>
            <a:r>
              <a:rPr lang="en-US" sz="1400" dirty="0">
                <a:latin typeface="Times New Roman"/>
                <a:cs typeface="Times New Roman"/>
              </a:rPr>
              <a:t> </a:t>
            </a:r>
          </a:p>
          <a:p>
            <a:r>
              <a:rPr lang="en-US" sz="1400" dirty="0">
                <a:latin typeface="Times New Roman"/>
                <a:cs typeface="Times New Roman"/>
              </a:rPr>
              <a:t>Ho`okele o `uleu pili i ka uapo</a:t>
            </a:r>
          </a:p>
          <a:p>
            <a:r>
              <a:rPr lang="en-US" sz="1400" dirty="0">
                <a:latin typeface="Times New Roman"/>
                <a:cs typeface="Times New Roman"/>
              </a:rPr>
              <a:t>Honi malihini au me ku`u aloha</a:t>
            </a:r>
          </a:p>
          <a:p>
            <a:r>
              <a:rPr lang="en-US" sz="1400" dirty="0">
                <a:latin typeface="Times New Roman"/>
                <a:cs typeface="Times New Roman"/>
              </a:rPr>
              <a:t> </a:t>
            </a:r>
          </a:p>
          <a:p>
            <a:r>
              <a:rPr lang="en-US" sz="1400" dirty="0">
                <a:latin typeface="Times New Roman"/>
                <a:cs typeface="Times New Roman"/>
              </a:rPr>
              <a:t>He aloha ia pua ua lei `ia</a:t>
            </a:r>
          </a:p>
          <a:p>
            <a:r>
              <a:rPr lang="en-US" sz="1400" dirty="0">
                <a:latin typeface="Times New Roman"/>
                <a:cs typeface="Times New Roman"/>
              </a:rPr>
              <a:t>Ku`u pua miulana poina `ole</a:t>
            </a:r>
          </a:p>
          <a:p>
            <a:r>
              <a:rPr lang="en-US" sz="1400" dirty="0">
                <a:latin typeface="Times New Roman"/>
                <a:cs typeface="Times New Roman"/>
              </a:rPr>
              <a:t> </a:t>
            </a:r>
          </a:p>
          <a:p>
            <a:r>
              <a:rPr lang="en-US" sz="1400" dirty="0">
                <a:latin typeface="Times New Roman"/>
                <a:cs typeface="Times New Roman"/>
              </a:rPr>
              <a:t>Ha`ina `ia mai ana ka puana</a:t>
            </a:r>
          </a:p>
          <a:p>
            <a:r>
              <a:rPr lang="en-US" sz="1400" dirty="0">
                <a:latin typeface="Times New Roman"/>
                <a:cs typeface="Times New Roman"/>
              </a:rPr>
              <a:t>Kûmaka ka `ikena iâ Hi`ilawe</a:t>
            </a:r>
          </a:p>
          <a:p>
            <a:r>
              <a:rPr lang="en-US" sz="1400" dirty="0">
                <a:latin typeface="Times New Roman"/>
                <a:cs typeface="Times New Roman"/>
              </a:rPr>
              <a:t>*(No Puna ke `ala i hali `ia mai)</a:t>
            </a:r>
          </a:p>
          <a:p>
            <a:endParaRPr lang="en-US" sz="1400" dirty="0">
              <a:latin typeface="Times New Roman"/>
              <a:cs typeface="Times New Roman"/>
            </a:endParaRPr>
          </a:p>
        </p:txBody>
      </p:sp>
      <p:pic>
        <p:nvPicPr>
          <p:cNvPr id="8" name="Picture 7"/>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238174755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803121235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40" y="1229360"/>
            <a:ext cx="7406640" cy="5222240"/>
          </a:xfrm>
          <a:prstGeom prst="rect">
            <a:avLst/>
          </a:prstGeom>
        </p:spPr>
      </p:pic>
      <p:sp>
        <p:nvSpPr>
          <p:cNvPr id="3" name="TextBox 2"/>
          <p:cNvSpPr txBox="1"/>
          <p:nvPr/>
        </p:nvSpPr>
        <p:spPr>
          <a:xfrm>
            <a:off x="853440" y="182880"/>
            <a:ext cx="7406640" cy="646331"/>
          </a:xfrm>
          <a:prstGeom prst="rect">
            <a:avLst/>
          </a:prstGeom>
          <a:noFill/>
        </p:spPr>
        <p:txBody>
          <a:bodyPr wrap="square" rtlCol="0">
            <a:spAutoFit/>
          </a:bodyPr>
          <a:lstStyle/>
          <a:p>
            <a:pPr algn="ctr"/>
            <a:r>
              <a:rPr lang="en-US" sz="3600" b="1" dirty="0" smtClean="0"/>
              <a:t>Waipio Muliʻwai</a:t>
            </a:r>
            <a:endParaRPr lang="en-US" sz="3600" b="1" dirty="0"/>
          </a:p>
        </p:txBody>
      </p:sp>
    </p:spTree>
    <p:extLst>
      <p:ext uri="{BB962C8B-B14F-4D97-AF65-F5344CB8AC3E}">
        <p14:creationId xmlns:p14="http://schemas.microsoft.com/office/powerpoint/2010/main" val="34833304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0" y="1981200"/>
            <a:ext cx="9144000" cy="114300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5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400" dirty="0" smtClean="0">
                <a:solidFill>
                  <a:srgbClr val="FFFFFF"/>
                </a:solidFill>
                <a:effectLst>
                  <a:outerShdw blurRad="38100" dist="38100" dir="2700000" algn="tl">
                    <a:srgbClr val="000000"/>
                  </a:outerShdw>
                </a:effectLst>
                <a:latin typeface="Times" charset="0"/>
              </a:rPr>
              <a:t>2013 Valley of the Kings</a:t>
            </a:r>
            <a:endParaRPr lang="en-US" dirty="0" smtClean="0"/>
          </a:p>
        </p:txBody>
      </p:sp>
      <p:sp>
        <p:nvSpPr>
          <p:cNvPr id="5" name="Rectangle 5"/>
          <p:cNvSpPr txBox="1">
            <a:spLocks noChangeArrowheads="1"/>
          </p:cNvSpPr>
          <p:nvPr/>
        </p:nvSpPr>
        <p:spPr>
          <a:xfrm>
            <a:off x="1371600" y="3986620"/>
            <a:ext cx="6400800" cy="1752600"/>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150000"/>
              </a:lnSpc>
              <a:spcBef>
                <a:spcPct val="20000"/>
              </a:spcBef>
              <a:buFont typeface="Arial" pitchFamily="34" charset="0"/>
              <a:buNone/>
              <a:defRPr sz="2800" kern="1200">
                <a:solidFill>
                  <a:schemeClr val="tx2"/>
                </a:solidFill>
                <a:latin typeface="+mn-lt"/>
                <a:ea typeface="+mn-ea"/>
                <a:cs typeface="+mn-cs"/>
              </a:defRPr>
            </a:lvl1pPr>
            <a:lvl2pPr marL="457200" indent="0" algn="ctr" defTabSz="914400" rtl="0" eaLnBrk="1" latinLnBrk="0" hangingPunct="1">
              <a:lnSpc>
                <a:spcPct val="150000"/>
              </a:lnSpc>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lnSpc>
                <a:spcPct val="150000"/>
              </a:lnSpc>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lnSpc>
                <a:spcPct val="150000"/>
              </a:lnSpc>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lnSpc>
                <a:spcPct val="150000"/>
              </a:lnSpc>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b="1" dirty="0" smtClean="0">
                <a:solidFill>
                  <a:srgbClr val="FFFFFF"/>
                </a:solidFill>
                <a:latin typeface="Times" charset="0"/>
              </a:rPr>
              <a:t>Kahea Design LLC</a:t>
            </a:r>
          </a:p>
          <a:p>
            <a:pPr>
              <a:defRPr/>
            </a:pPr>
            <a:r>
              <a:rPr lang="en-US" sz="1400" b="1" dirty="0" smtClean="0">
                <a:solidFill>
                  <a:srgbClr val="FFFFFF"/>
                </a:solidFill>
                <a:latin typeface="Times" charset="0"/>
              </a:rPr>
              <a:t>73-1749 Hao Street, kailua Kona Hawaii, 96740</a:t>
            </a:r>
          </a:p>
          <a:p>
            <a:pPr>
              <a:defRPr/>
            </a:pPr>
            <a:r>
              <a:rPr lang="en-US" sz="1400" b="1" dirty="0" smtClean="0">
                <a:solidFill>
                  <a:srgbClr val="FFFFFF"/>
                </a:solidFill>
                <a:latin typeface="Times" charset="0"/>
              </a:rPr>
              <a:t>Melvin G. Mason Jr (808) </a:t>
            </a:r>
            <a:r>
              <a:rPr lang="en-US" sz="1400" b="1" dirty="0" smtClean="0">
                <a:solidFill>
                  <a:srgbClr val="FFFFFF"/>
                </a:solidFill>
                <a:latin typeface="Times" charset="0"/>
              </a:rPr>
              <a:t>987-</a:t>
            </a:r>
            <a:r>
              <a:rPr lang="en-US" sz="1400" b="1" dirty="0" smtClean="0">
                <a:solidFill>
                  <a:srgbClr val="FFFFFF"/>
                </a:solidFill>
                <a:latin typeface="Times" charset="0"/>
              </a:rPr>
              <a:t>3192</a:t>
            </a:r>
            <a:r>
              <a:rPr lang="en-US" sz="1400" b="1" dirty="0" smtClean="0">
                <a:solidFill>
                  <a:srgbClr val="FFFFFF"/>
                </a:solidFill>
                <a:latin typeface="Times" charset="0"/>
              </a:rPr>
              <a:t> </a:t>
            </a:r>
            <a:r>
              <a:rPr lang="en-US" sz="1400" b="1" dirty="0" smtClean="0">
                <a:solidFill>
                  <a:srgbClr val="FFFFFF"/>
                </a:solidFill>
                <a:latin typeface="Times" charset="0"/>
              </a:rPr>
              <a:t>kaneuhanenui@gmail.com</a:t>
            </a:r>
          </a:p>
          <a:p>
            <a:pPr>
              <a:defRPr/>
            </a:pPr>
            <a:r>
              <a:rPr lang="en-US" sz="1400" b="1" dirty="0" smtClean="0">
                <a:solidFill>
                  <a:srgbClr val="FFFFFF"/>
                </a:solidFill>
                <a:latin typeface="Times" charset="0"/>
              </a:rPr>
              <a:t>Susanna Nordlund (808) 430</a:t>
            </a:r>
            <a:r>
              <a:rPr lang="en-US" sz="1400" b="1" dirty="0" smtClean="0">
                <a:solidFill>
                  <a:srgbClr val="FFFFFF"/>
                </a:solidFill>
                <a:latin typeface="Times" charset="0"/>
              </a:rPr>
              <a:t>-</a:t>
            </a:r>
            <a:r>
              <a:rPr lang="en-US" sz="1400" b="1" dirty="0" smtClean="0">
                <a:solidFill>
                  <a:srgbClr val="FFFFFF"/>
                </a:solidFill>
                <a:latin typeface="Times" charset="0"/>
              </a:rPr>
              <a:t>6657</a:t>
            </a:r>
            <a:r>
              <a:rPr lang="en-US" sz="1400" b="1" dirty="0" smtClean="0">
                <a:solidFill>
                  <a:srgbClr val="FFFFFF"/>
                </a:solidFill>
                <a:latin typeface="Times" charset="0"/>
              </a:rPr>
              <a:t> </a:t>
            </a:r>
            <a:r>
              <a:rPr lang="en-US" sz="1400" b="1" dirty="0" smtClean="0">
                <a:solidFill>
                  <a:srgbClr val="FFFFFF"/>
                </a:solidFill>
                <a:latin typeface="Times" charset="0"/>
              </a:rPr>
              <a:t>nordlund.susanna@gmail.com</a:t>
            </a:r>
          </a:p>
          <a:p>
            <a:pPr>
              <a:defRPr/>
            </a:pPr>
            <a:r>
              <a:rPr lang="en-US" sz="1400" b="1" dirty="0" smtClean="0">
                <a:solidFill>
                  <a:srgbClr val="FFFFFF"/>
                </a:solidFill>
                <a:latin typeface="Times" charset="0"/>
                <a:hlinkClick r:id="rId2"/>
              </a:rPr>
              <a:t>www.kaheadesign.com</a:t>
            </a:r>
            <a:endParaRPr lang="en-US" sz="1400" b="1" dirty="0" smtClean="0">
              <a:solidFill>
                <a:srgbClr val="FFFFFF"/>
              </a:solidFill>
              <a:latin typeface="Times" charset="0"/>
            </a:endParaRPr>
          </a:p>
          <a:p>
            <a:pPr>
              <a:defRPr/>
            </a:pPr>
            <a:r>
              <a:rPr lang="en-US" sz="1600" dirty="0" smtClean="0">
                <a:solidFill>
                  <a:srgbClr val="FFFFFF"/>
                </a:solidFill>
                <a:latin typeface="Times" charset="0"/>
                <a:sym typeface="Symbol" charset="0"/>
              </a:rPr>
              <a:t>Kahea Design LLC  </a:t>
            </a:r>
          </a:p>
          <a:p>
            <a:pPr>
              <a:defRPr/>
            </a:pPr>
            <a:r>
              <a:rPr lang="en-US" sz="1600" dirty="0" smtClean="0">
                <a:solidFill>
                  <a:srgbClr val="FFFFFF"/>
                </a:solidFill>
                <a:latin typeface="Times" charset="0"/>
                <a:sym typeface="Symbol" charset="0"/>
              </a:rPr>
              <a:t>All Rights Reserved</a:t>
            </a:r>
          </a:p>
          <a:p>
            <a:pPr>
              <a:defRPr/>
            </a:pPr>
            <a:r>
              <a:rPr lang="en-US" sz="1600" dirty="0" smtClean="0">
                <a:solidFill>
                  <a:srgbClr val="FFFFFF"/>
                </a:solidFill>
                <a:latin typeface="Times" charset="0"/>
                <a:sym typeface="Symbol" charset="0"/>
              </a:rPr>
              <a:t> 2012-2013</a:t>
            </a:r>
            <a:endParaRPr lang="en-US" sz="1600" dirty="0" smtClean="0">
              <a:solidFill>
                <a:srgbClr val="FFFFFF"/>
              </a:solidFill>
              <a:latin typeface="Times" charset="0"/>
            </a:endParaRPr>
          </a:p>
        </p:txBody>
      </p:sp>
      <p:sp>
        <p:nvSpPr>
          <p:cNvPr id="6" name="Text Box 7"/>
          <p:cNvSpPr txBox="1">
            <a:spLocks noChangeArrowheads="1"/>
          </p:cNvSpPr>
          <p:nvPr/>
        </p:nvSpPr>
        <p:spPr bwMode="auto">
          <a:xfrm>
            <a:off x="0" y="9144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kumimoji="0" lang="en-US" sz="6000" b="1" dirty="0" smtClean="0">
                <a:solidFill>
                  <a:srgbClr val="FFFFFF"/>
                </a:solidFill>
                <a:effectLst>
                  <a:outerShdw blurRad="38100" dist="38100" dir="2700000" algn="tl">
                    <a:srgbClr val="000000"/>
                  </a:outerShdw>
                </a:effectLst>
                <a:latin typeface="Times" charset="0"/>
                <a:ea typeface="MS Pゴシック" charset="0"/>
                <a:cs typeface="MS Pゴシック" charset="0"/>
              </a:rPr>
              <a:t>Kosei Travel USA</a:t>
            </a:r>
            <a:endParaRPr kumimoji="0" lang="en-US" sz="6000" b="1" dirty="0">
              <a:solidFill>
                <a:srgbClr val="FFFFFF"/>
              </a:solidFill>
              <a:effectLst>
                <a:outerShdw blurRad="38100" dist="38100" dir="2700000" algn="tl">
                  <a:srgbClr val="000000"/>
                </a:outerShdw>
              </a:effectLst>
              <a:latin typeface="Skia" charset="0"/>
              <a:ea typeface="MS Pゴシック" charset="0"/>
              <a:cs typeface="MS Pゴシック" charset="0"/>
            </a:endParaRPr>
          </a:p>
        </p:txBody>
      </p:sp>
      <p:pic>
        <p:nvPicPr>
          <p:cNvPr id="10" name="Picture 9"/>
          <p:cNvPicPr/>
          <p:nvPr/>
        </p:nvPicPr>
        <p:blipFill>
          <a:blip r:embed="rId3">
            <a:alphaModFix amt="18000"/>
            <a:extLst>
              <a:ext uri="{28A0092B-C50C-407E-A947-70E740481C1C}">
                <a14:useLocalDpi xmlns:a14="http://schemas.microsoft.com/office/drawing/2010/main" val="0"/>
              </a:ext>
            </a:extLst>
          </a:blip>
          <a:stretch>
            <a:fillRect/>
          </a:stretch>
        </p:blipFill>
        <p:spPr>
          <a:xfrm>
            <a:off x="1371600" y="1148170"/>
            <a:ext cx="6908800" cy="4591050"/>
          </a:xfrm>
          <a:prstGeom prst="rect">
            <a:avLst/>
          </a:prstGeom>
        </p:spPr>
      </p:pic>
    </p:spTree>
    <p:extLst>
      <p:ext uri="{BB962C8B-B14F-4D97-AF65-F5344CB8AC3E}">
        <p14:creationId xmlns:p14="http://schemas.microsoft.com/office/powerpoint/2010/main" val="11234494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2640" y="1036320"/>
            <a:ext cx="3058160" cy="2800766"/>
          </a:xfrm>
          <a:prstGeom prst="rect">
            <a:avLst/>
          </a:prstGeom>
          <a:noFill/>
        </p:spPr>
        <p:txBody>
          <a:bodyPr wrap="square" rtlCol="0">
            <a:spAutoFit/>
          </a:bodyPr>
          <a:lstStyle/>
          <a:p>
            <a:r>
              <a:rPr lang="en-US" sz="1600" dirty="0">
                <a:latin typeface="Times New Roman"/>
                <a:cs typeface="Times New Roman"/>
              </a:rPr>
              <a:t>Aia i Waipi`o Pâka`alana e</a:t>
            </a:r>
          </a:p>
          <a:p>
            <a:r>
              <a:rPr lang="en-US" sz="1600" dirty="0">
                <a:latin typeface="Times New Roman"/>
                <a:cs typeface="Times New Roman"/>
              </a:rPr>
              <a:t>Paepae kapu `ia o Lïloa e</a:t>
            </a:r>
          </a:p>
          <a:p>
            <a:r>
              <a:rPr lang="en-US" sz="1600" dirty="0">
                <a:latin typeface="Times New Roman"/>
                <a:cs typeface="Times New Roman"/>
              </a:rPr>
              <a:t> </a:t>
            </a:r>
          </a:p>
          <a:p>
            <a:r>
              <a:rPr lang="en-US" sz="1600" dirty="0">
                <a:latin typeface="Times New Roman"/>
                <a:cs typeface="Times New Roman"/>
              </a:rPr>
              <a:t>He aloha ka wahine pi`i i ka pali</a:t>
            </a:r>
          </a:p>
          <a:p>
            <a:r>
              <a:rPr lang="en-US" sz="1600" dirty="0">
                <a:latin typeface="Times New Roman"/>
                <a:cs typeface="Times New Roman"/>
              </a:rPr>
              <a:t>Pû`ili ana i ka hua `ûlei</a:t>
            </a:r>
          </a:p>
          <a:p>
            <a:r>
              <a:rPr lang="en-US" sz="1600" dirty="0">
                <a:latin typeface="Times New Roman"/>
                <a:cs typeface="Times New Roman"/>
              </a:rPr>
              <a:t> </a:t>
            </a:r>
          </a:p>
          <a:p>
            <a:r>
              <a:rPr lang="en-US" sz="1600" dirty="0">
                <a:latin typeface="Times New Roman"/>
                <a:cs typeface="Times New Roman"/>
              </a:rPr>
              <a:t>I ka `ai mo`a i ka lau lâ`au</a:t>
            </a:r>
          </a:p>
          <a:p>
            <a:r>
              <a:rPr lang="en-US" sz="1600" dirty="0">
                <a:latin typeface="Times New Roman"/>
                <a:cs typeface="Times New Roman"/>
              </a:rPr>
              <a:t>Ho`ola`au mai o Kawelowelo</a:t>
            </a:r>
          </a:p>
          <a:p>
            <a:r>
              <a:rPr lang="en-US" sz="1600" dirty="0">
                <a:latin typeface="Times New Roman"/>
                <a:cs typeface="Times New Roman"/>
              </a:rPr>
              <a:t> </a:t>
            </a:r>
          </a:p>
          <a:p>
            <a:r>
              <a:rPr lang="en-US" sz="1600" dirty="0">
                <a:latin typeface="Times New Roman"/>
                <a:cs typeface="Times New Roman"/>
              </a:rPr>
              <a:t>**Ua pe`e pâ Kaiâulu o Waimea</a:t>
            </a:r>
          </a:p>
          <a:p>
            <a:r>
              <a:rPr lang="en-US" sz="1600" dirty="0">
                <a:latin typeface="Times New Roman"/>
                <a:cs typeface="Times New Roman"/>
              </a:rPr>
              <a:t>E ola o Kukeolo`ewa e </a:t>
            </a:r>
          </a:p>
        </p:txBody>
      </p:sp>
      <p:sp>
        <p:nvSpPr>
          <p:cNvPr id="3" name="TextBox 2"/>
          <p:cNvSpPr txBox="1"/>
          <p:nvPr/>
        </p:nvSpPr>
        <p:spPr>
          <a:xfrm>
            <a:off x="508000" y="193040"/>
            <a:ext cx="8056880" cy="646331"/>
          </a:xfrm>
          <a:prstGeom prst="rect">
            <a:avLst/>
          </a:prstGeom>
          <a:noFill/>
        </p:spPr>
        <p:txBody>
          <a:bodyPr wrap="square" rtlCol="0">
            <a:spAutoFit/>
          </a:bodyPr>
          <a:lstStyle/>
          <a:p>
            <a:pPr algn="ctr"/>
            <a:r>
              <a:rPr lang="en-US" sz="3600" b="1" dirty="0">
                <a:latin typeface="Times New Roman"/>
                <a:cs typeface="Times New Roman"/>
              </a:rPr>
              <a:t>Waipi`o </a:t>
            </a:r>
            <a:r>
              <a:rPr lang="en-US" sz="3600" b="1" dirty="0" smtClean="0">
                <a:latin typeface="Times New Roman"/>
                <a:cs typeface="Times New Roman"/>
              </a:rPr>
              <a:t>Paka</a:t>
            </a:r>
            <a:r>
              <a:rPr lang="en-US" sz="3600" b="1" dirty="0">
                <a:latin typeface="Times New Roman"/>
                <a:cs typeface="Times New Roman"/>
              </a:rPr>
              <a:t>`alana</a:t>
            </a:r>
            <a:r>
              <a:rPr lang="en-US" sz="3600" dirty="0">
                <a:latin typeface="Times New Roman"/>
                <a:cs typeface="Times New Roman"/>
              </a:rPr>
              <a:t> </a:t>
            </a:r>
          </a:p>
        </p:txBody>
      </p:sp>
      <p:sp>
        <p:nvSpPr>
          <p:cNvPr id="4" name="TextBox 3"/>
          <p:cNvSpPr txBox="1"/>
          <p:nvPr/>
        </p:nvSpPr>
        <p:spPr>
          <a:xfrm>
            <a:off x="4429760" y="1026160"/>
            <a:ext cx="4135120" cy="2800766"/>
          </a:xfrm>
          <a:prstGeom prst="rect">
            <a:avLst/>
          </a:prstGeom>
          <a:noFill/>
        </p:spPr>
        <p:txBody>
          <a:bodyPr wrap="square" rtlCol="0">
            <a:spAutoFit/>
          </a:bodyPr>
          <a:lstStyle/>
          <a:p>
            <a:r>
              <a:rPr lang="en-US" sz="1600" dirty="0">
                <a:latin typeface="Times New Roman"/>
                <a:cs typeface="Times New Roman"/>
              </a:rPr>
              <a:t>There at Waipi`o is Pâka`alana</a:t>
            </a:r>
          </a:p>
          <a:p>
            <a:r>
              <a:rPr lang="en-US" sz="1600" dirty="0">
                <a:latin typeface="Times New Roman"/>
                <a:cs typeface="Times New Roman"/>
              </a:rPr>
              <a:t>And the sacred platform of Lïloa</a:t>
            </a:r>
          </a:p>
          <a:p>
            <a:r>
              <a:rPr lang="en-US" sz="1600" dirty="0">
                <a:latin typeface="Times New Roman"/>
                <a:cs typeface="Times New Roman"/>
              </a:rPr>
              <a:t> </a:t>
            </a:r>
          </a:p>
          <a:p>
            <a:r>
              <a:rPr lang="en-US" sz="1600" dirty="0">
                <a:latin typeface="Times New Roman"/>
                <a:cs typeface="Times New Roman"/>
              </a:rPr>
              <a:t>Beloved is the woman who ascended the hill</a:t>
            </a:r>
          </a:p>
          <a:p>
            <a:r>
              <a:rPr lang="en-US" sz="1600" dirty="0">
                <a:latin typeface="Times New Roman"/>
                <a:cs typeface="Times New Roman"/>
              </a:rPr>
              <a:t>With armfulls of `ûlei boughs</a:t>
            </a:r>
          </a:p>
          <a:p>
            <a:r>
              <a:rPr lang="en-US" sz="1600" dirty="0">
                <a:latin typeface="Times New Roman"/>
                <a:cs typeface="Times New Roman"/>
              </a:rPr>
              <a:t> </a:t>
            </a:r>
          </a:p>
          <a:p>
            <a:r>
              <a:rPr lang="en-US" sz="1600" dirty="0">
                <a:latin typeface="Times New Roman"/>
                <a:cs typeface="Times New Roman"/>
              </a:rPr>
              <a:t>Her food cooked with the branches of the trees</a:t>
            </a:r>
          </a:p>
          <a:p>
            <a:r>
              <a:rPr lang="en-US" sz="1600" dirty="0">
                <a:latin typeface="Times New Roman"/>
                <a:cs typeface="Times New Roman"/>
              </a:rPr>
              <a:t>She for whom Kawelowelo always </a:t>
            </a:r>
            <a:r>
              <a:rPr lang="en-US" sz="1600" dirty="0" smtClean="0">
                <a:latin typeface="Times New Roman"/>
                <a:cs typeface="Times New Roman"/>
              </a:rPr>
              <a:t>longed</a:t>
            </a:r>
          </a:p>
          <a:p>
            <a:endParaRPr lang="en-US" sz="1600" dirty="0" smtClean="0">
              <a:latin typeface="Times New Roman"/>
              <a:cs typeface="Times New Roman"/>
            </a:endParaRPr>
          </a:p>
          <a:p>
            <a:r>
              <a:rPr lang="en-US" sz="1600" dirty="0" smtClean="0">
                <a:latin typeface="Times New Roman"/>
                <a:cs typeface="Times New Roman"/>
              </a:rPr>
              <a:t>Hidden </a:t>
            </a:r>
            <a:r>
              <a:rPr lang="en-US" sz="1600" dirty="0">
                <a:latin typeface="Times New Roman"/>
                <a:cs typeface="Times New Roman"/>
              </a:rPr>
              <a:t>from the stinging Kaiâulu of Waimea</a:t>
            </a:r>
          </a:p>
          <a:p>
            <a:r>
              <a:rPr lang="en-US" sz="1600" dirty="0">
                <a:latin typeface="Times New Roman"/>
                <a:cs typeface="Times New Roman"/>
              </a:rPr>
              <a:t>And long may Kukeolo`ewa still live </a:t>
            </a:r>
          </a:p>
        </p:txBody>
      </p:sp>
      <p:sp>
        <p:nvSpPr>
          <p:cNvPr id="5" name="TextBox 4"/>
          <p:cNvSpPr txBox="1"/>
          <p:nvPr/>
        </p:nvSpPr>
        <p:spPr>
          <a:xfrm>
            <a:off x="213360" y="3939064"/>
            <a:ext cx="8696960" cy="2769989"/>
          </a:xfrm>
          <a:prstGeom prst="rect">
            <a:avLst/>
          </a:prstGeom>
          <a:noFill/>
        </p:spPr>
        <p:txBody>
          <a:bodyPr wrap="square" rtlCol="0">
            <a:spAutoFit/>
          </a:bodyPr>
          <a:lstStyle/>
          <a:p>
            <a:r>
              <a:rPr lang="en-US" sz="1400" dirty="0">
                <a:latin typeface="Times New Roman"/>
                <a:cs typeface="Times New Roman"/>
              </a:rPr>
              <a:t>This ancient </a:t>
            </a:r>
            <a:r>
              <a:rPr lang="en-US" sz="1400" dirty="0" smtClean="0">
                <a:latin typeface="Times New Roman"/>
                <a:cs typeface="Times New Roman"/>
              </a:rPr>
              <a:t>chant is a </a:t>
            </a:r>
            <a:r>
              <a:rPr lang="en-US" sz="1400" dirty="0">
                <a:latin typeface="Times New Roman"/>
                <a:cs typeface="Times New Roman"/>
              </a:rPr>
              <a:t>mele inoa for Kamehameha Nui. Waipi`o is a valley </a:t>
            </a:r>
            <a:r>
              <a:rPr lang="en-US" sz="1400" dirty="0" smtClean="0">
                <a:latin typeface="Times New Roman"/>
                <a:cs typeface="Times New Roman"/>
              </a:rPr>
              <a:t>is </a:t>
            </a:r>
            <a:r>
              <a:rPr lang="en-US" sz="1400" dirty="0">
                <a:latin typeface="Times New Roman"/>
                <a:cs typeface="Times New Roman"/>
              </a:rPr>
              <a:t>the seat of government of Liloa, ancient king of Hawai`i, the father of Umi. Paka`alana was the temple and residence of King Liloa. </a:t>
            </a:r>
            <a:endParaRPr lang="en-US" sz="1400" dirty="0" smtClean="0">
              <a:latin typeface="Times New Roman"/>
              <a:cs typeface="Times New Roman"/>
            </a:endParaRPr>
          </a:p>
          <a:p>
            <a:endParaRPr lang="en-US" sz="600" dirty="0">
              <a:latin typeface="Times New Roman"/>
              <a:cs typeface="Times New Roman"/>
            </a:endParaRPr>
          </a:p>
          <a:p>
            <a:pPr marL="285750" indent="-285750">
              <a:buFont typeface="Arial"/>
              <a:buChar char="•"/>
            </a:pPr>
            <a:r>
              <a:rPr lang="en-US" sz="1400" dirty="0">
                <a:latin typeface="Times New Roman"/>
                <a:cs typeface="Times New Roman"/>
              </a:rPr>
              <a:t>Verse 1</a:t>
            </a:r>
            <a:r>
              <a:rPr lang="en-US" sz="1400" dirty="0" smtClean="0">
                <a:latin typeface="Times New Roman"/>
                <a:cs typeface="Times New Roman"/>
              </a:rPr>
              <a:t>, </a:t>
            </a:r>
            <a:r>
              <a:rPr lang="en-US" sz="1400" dirty="0">
                <a:latin typeface="Times New Roman"/>
                <a:cs typeface="Times New Roman"/>
              </a:rPr>
              <a:t>paepae was the doorsill of the temple, held in high esteem, for it represented all of the building. </a:t>
            </a:r>
          </a:p>
          <a:p>
            <a:pPr marL="285750" indent="-285750">
              <a:buFont typeface="Arial"/>
              <a:buChar char="•"/>
            </a:pPr>
            <a:r>
              <a:rPr lang="en-US" sz="1400" dirty="0">
                <a:latin typeface="Times New Roman"/>
                <a:cs typeface="Times New Roman"/>
              </a:rPr>
              <a:t>Verse 2, wahine pi`i ka pali is from the legend of Haina-kolo, a Hawaiian chiefess who married her cousin, a king of Kukulu-o-Kahiki, was deserted by him, swam back to Hawai`i with her small child and arrived at Waipi`o in a </a:t>
            </a:r>
            <a:r>
              <a:rPr lang="en-US" sz="1400" dirty="0" smtClean="0">
                <a:latin typeface="Times New Roman"/>
                <a:cs typeface="Times New Roman"/>
              </a:rPr>
              <a:t>state of hunger. </a:t>
            </a:r>
          </a:p>
          <a:p>
            <a:pPr marL="285750" indent="-285750">
              <a:buFont typeface="Arial"/>
              <a:buChar char="•"/>
            </a:pPr>
            <a:r>
              <a:rPr lang="en-US" sz="1400" dirty="0">
                <a:latin typeface="Times New Roman"/>
                <a:cs typeface="Times New Roman"/>
              </a:rPr>
              <a:t>Verse </a:t>
            </a:r>
            <a:r>
              <a:rPr lang="en-US" sz="1400" dirty="0" smtClean="0">
                <a:latin typeface="Times New Roman"/>
                <a:cs typeface="Times New Roman"/>
              </a:rPr>
              <a:t>3, She </a:t>
            </a:r>
            <a:r>
              <a:rPr lang="en-US" sz="1400" dirty="0">
                <a:latin typeface="Times New Roman"/>
                <a:cs typeface="Times New Roman"/>
              </a:rPr>
              <a:t>climbed the cliffs and ate of the `ûlei berries without offering the </a:t>
            </a:r>
            <a:r>
              <a:rPr lang="en-US" sz="1400" dirty="0" smtClean="0">
                <a:latin typeface="Times New Roman"/>
                <a:cs typeface="Times New Roman"/>
              </a:rPr>
              <a:t>deity of Waipio </a:t>
            </a:r>
            <a:r>
              <a:rPr lang="en-US" sz="1400" dirty="0">
                <a:latin typeface="Times New Roman"/>
                <a:cs typeface="Times New Roman"/>
              </a:rPr>
              <a:t>a sacrifice; a great offense. As punishment she became distraught and wandered away into the </a:t>
            </a:r>
            <a:r>
              <a:rPr lang="en-US" sz="1400" dirty="0" smtClean="0">
                <a:latin typeface="Times New Roman"/>
                <a:cs typeface="Times New Roman"/>
              </a:rPr>
              <a:t>wilderness of Waimanu. </a:t>
            </a:r>
            <a:r>
              <a:rPr lang="en-US" sz="1400" dirty="0">
                <a:latin typeface="Times New Roman"/>
                <a:cs typeface="Times New Roman"/>
              </a:rPr>
              <a:t>A</a:t>
            </a:r>
            <a:r>
              <a:rPr lang="en-US" sz="1400" dirty="0" smtClean="0">
                <a:latin typeface="Times New Roman"/>
                <a:cs typeface="Times New Roman"/>
              </a:rPr>
              <a:t>fter </a:t>
            </a:r>
            <a:r>
              <a:rPr lang="en-US" sz="1400" dirty="0">
                <a:latin typeface="Times New Roman"/>
                <a:cs typeface="Times New Roman"/>
              </a:rPr>
              <a:t>a long </a:t>
            </a:r>
            <a:r>
              <a:rPr lang="en-US" sz="1400" dirty="0" smtClean="0">
                <a:latin typeface="Times New Roman"/>
                <a:cs typeface="Times New Roman"/>
              </a:rPr>
              <a:t>search her husband found and repented for her. </a:t>
            </a:r>
            <a:r>
              <a:rPr lang="en-US" sz="1400" dirty="0">
                <a:latin typeface="Times New Roman"/>
                <a:cs typeface="Times New Roman"/>
              </a:rPr>
              <a:t>With kind </a:t>
            </a:r>
            <a:r>
              <a:rPr lang="en-US" sz="1400" dirty="0" smtClean="0">
                <a:latin typeface="Times New Roman"/>
                <a:cs typeface="Times New Roman"/>
              </a:rPr>
              <a:t>consideration, </a:t>
            </a:r>
            <a:r>
              <a:rPr lang="en-US" sz="1400" dirty="0">
                <a:latin typeface="Times New Roman"/>
                <a:cs typeface="Times New Roman"/>
              </a:rPr>
              <a:t>she regained her </a:t>
            </a:r>
            <a:r>
              <a:rPr lang="en-US" sz="1400" dirty="0" smtClean="0">
                <a:latin typeface="Times New Roman"/>
                <a:cs typeface="Times New Roman"/>
              </a:rPr>
              <a:t>understanding </a:t>
            </a:r>
            <a:r>
              <a:rPr lang="en-US" sz="1400" dirty="0">
                <a:latin typeface="Times New Roman"/>
                <a:cs typeface="Times New Roman"/>
              </a:rPr>
              <a:t>and </a:t>
            </a:r>
            <a:r>
              <a:rPr lang="en-US" sz="1400" dirty="0" smtClean="0">
                <a:latin typeface="Times New Roman"/>
                <a:cs typeface="Times New Roman"/>
              </a:rPr>
              <a:t>her </a:t>
            </a:r>
            <a:r>
              <a:rPr lang="en-US" sz="1400" dirty="0">
                <a:latin typeface="Times New Roman"/>
                <a:cs typeface="Times New Roman"/>
              </a:rPr>
              <a:t>family was happily re-united. </a:t>
            </a:r>
          </a:p>
          <a:p>
            <a:pPr marL="285750" indent="-285750">
              <a:buFont typeface="Arial"/>
              <a:buChar char="•"/>
            </a:pPr>
            <a:r>
              <a:rPr lang="en-US" sz="1400" dirty="0">
                <a:latin typeface="Times New Roman"/>
                <a:cs typeface="Times New Roman"/>
              </a:rPr>
              <a:t>Verse 4. Kai-a-ulu is a fierce rain squall that arises suddenly in the uplands of Waimea. For </a:t>
            </a:r>
            <a:r>
              <a:rPr lang="en-US" sz="1400" dirty="0" smtClean="0">
                <a:latin typeface="Times New Roman"/>
                <a:cs typeface="Times New Roman"/>
              </a:rPr>
              <a:t>protection</a:t>
            </a:r>
            <a:r>
              <a:rPr lang="en-US" sz="1400" dirty="0">
                <a:latin typeface="Times New Roman"/>
                <a:cs typeface="Times New Roman"/>
              </a:rPr>
              <a:t>, one crouches (pe`e) behind grass or hastily builds a shelter. Kukeolo`ewa was an evil demon. </a:t>
            </a:r>
          </a:p>
        </p:txBody>
      </p:sp>
      <p:pic>
        <p:nvPicPr>
          <p:cNvPr id="6" name="Picture 5"/>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11467311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a:cs typeface="Times New Roman"/>
              </a:rPr>
              <a:t>Pakaʻalana</a:t>
            </a:r>
            <a:endParaRPr lang="en-US" sz="3600" dirty="0">
              <a:latin typeface="Times New Roman"/>
              <a:cs typeface="Times New Roman"/>
            </a:endParaRPr>
          </a:p>
        </p:txBody>
      </p:sp>
      <p:sp>
        <p:nvSpPr>
          <p:cNvPr id="3" name="TextBox 2"/>
          <p:cNvSpPr txBox="1"/>
          <p:nvPr/>
        </p:nvSpPr>
        <p:spPr>
          <a:xfrm>
            <a:off x="457200" y="1600200"/>
            <a:ext cx="8229600" cy="4247317"/>
          </a:xfrm>
          <a:prstGeom prst="rect">
            <a:avLst/>
          </a:prstGeom>
          <a:noFill/>
        </p:spPr>
        <p:txBody>
          <a:bodyPr wrap="square" rtlCol="0">
            <a:spAutoFit/>
          </a:bodyPr>
          <a:lstStyle/>
          <a:p>
            <a:pPr algn="just"/>
            <a:r>
              <a:rPr lang="en-US" dirty="0" smtClean="0">
                <a:latin typeface="Times New Roman"/>
                <a:cs typeface="Times New Roman"/>
              </a:rPr>
              <a:t>A prominent Ancestral Ohana “Family” History and </a:t>
            </a:r>
            <a:r>
              <a:rPr lang="en-US" dirty="0">
                <a:latin typeface="Times New Roman"/>
                <a:cs typeface="Times New Roman"/>
              </a:rPr>
              <a:t>story of </a:t>
            </a:r>
            <a:r>
              <a:rPr lang="en-US" dirty="0" smtClean="0">
                <a:latin typeface="Times New Roman"/>
                <a:cs typeface="Times New Roman"/>
              </a:rPr>
              <a:t>ʻUmi</a:t>
            </a:r>
            <a:r>
              <a:rPr lang="en-US" dirty="0">
                <a:latin typeface="Times New Roman"/>
                <a:cs typeface="Times New Roman"/>
              </a:rPr>
              <a:t>, son of Lïloa</a:t>
            </a:r>
            <a:r>
              <a:rPr lang="en-US" dirty="0" smtClean="0">
                <a:latin typeface="Times New Roman"/>
                <a:cs typeface="Times New Roman"/>
              </a:rPr>
              <a:t>. On a walk on the Alanui O HaʻMakua “The wide Path of the Breath of God” Lïloa</a:t>
            </a:r>
            <a:r>
              <a:rPr lang="en-US" dirty="0" smtClean="0">
                <a:latin typeface="Times New Roman"/>
                <a:cs typeface="Times New Roman"/>
              </a:rPr>
              <a:t> </a:t>
            </a:r>
            <a:r>
              <a:rPr lang="en-US" dirty="0" smtClean="0">
                <a:latin typeface="Times New Roman"/>
                <a:cs typeface="Times New Roman"/>
              </a:rPr>
              <a:t>journeyed onto the ahupuaʻa of Pauʻ̈uilo</a:t>
            </a:r>
            <a:r>
              <a:rPr lang="en-US" dirty="0" smtClean="0">
                <a:latin typeface="Times New Roman"/>
                <a:cs typeface="Times New Roman"/>
              </a:rPr>
              <a:t>. At a cross road to Umikoa he</a:t>
            </a:r>
            <a:r>
              <a:rPr lang="en-US" dirty="0" smtClean="0">
                <a:latin typeface="Times New Roman"/>
                <a:cs typeface="Times New Roman"/>
              </a:rPr>
              <a:t> </a:t>
            </a:r>
            <a:r>
              <a:rPr lang="en-US" dirty="0">
                <a:latin typeface="Times New Roman"/>
                <a:cs typeface="Times New Roman"/>
              </a:rPr>
              <a:t>meets a beautiful woman, Akahi. They spend the night together and conceive a child. Lïloa tells Akahi that if she has a son, to name him </a:t>
            </a:r>
            <a:r>
              <a:rPr lang="en-US" dirty="0" smtClean="0">
                <a:latin typeface="Times New Roman"/>
                <a:cs typeface="Times New Roman"/>
              </a:rPr>
              <a:t>ʻUmi</a:t>
            </a:r>
            <a:r>
              <a:rPr lang="en-US" dirty="0">
                <a:latin typeface="Times New Roman"/>
                <a:cs typeface="Times New Roman"/>
              </a:rPr>
              <a:t>. Before departing, he leaves behind his malo, a whale tooth necklace and his war club as tokens to the unborn child. </a:t>
            </a:r>
            <a:r>
              <a:rPr lang="en-US" dirty="0" smtClean="0">
                <a:latin typeface="Times New Roman"/>
                <a:cs typeface="Times New Roman"/>
              </a:rPr>
              <a:t>As time has passed Umi </a:t>
            </a:r>
            <a:r>
              <a:rPr lang="en-US" dirty="0">
                <a:latin typeface="Times New Roman"/>
                <a:cs typeface="Times New Roman"/>
              </a:rPr>
              <a:t>is </a:t>
            </a:r>
            <a:r>
              <a:rPr lang="en-US" dirty="0" smtClean="0">
                <a:latin typeface="Times New Roman"/>
                <a:cs typeface="Times New Roman"/>
              </a:rPr>
              <a:t>born. When </a:t>
            </a:r>
            <a:r>
              <a:rPr lang="en-US" dirty="0">
                <a:latin typeface="Times New Roman"/>
                <a:cs typeface="Times New Roman"/>
              </a:rPr>
              <a:t>he becomes a young man, Akahi tells him of his true heritage and tells him to go to his father in </a:t>
            </a:r>
            <a:r>
              <a:rPr lang="en-US" dirty="0" smtClean="0">
                <a:latin typeface="Times New Roman"/>
                <a:cs typeface="Times New Roman"/>
              </a:rPr>
              <a:t>Waipiʻo </a:t>
            </a:r>
            <a:r>
              <a:rPr lang="en-US" dirty="0">
                <a:latin typeface="Times New Roman"/>
                <a:cs typeface="Times New Roman"/>
              </a:rPr>
              <a:t>Valley. She gives </a:t>
            </a:r>
            <a:r>
              <a:rPr lang="en-US" dirty="0" smtClean="0">
                <a:latin typeface="Times New Roman"/>
                <a:cs typeface="Times New Roman"/>
              </a:rPr>
              <a:t>ʻUmi </a:t>
            </a:r>
            <a:r>
              <a:rPr lang="en-US" dirty="0">
                <a:latin typeface="Times New Roman"/>
                <a:cs typeface="Times New Roman"/>
              </a:rPr>
              <a:t>the gifts Lïloa left and instructs him that upon meeting his father, to sit on his father’s lap and tell him who he is. ʻ</a:t>
            </a:r>
            <a:r>
              <a:rPr lang="en-US" dirty="0" smtClean="0">
                <a:latin typeface="Times New Roman"/>
                <a:cs typeface="Times New Roman"/>
              </a:rPr>
              <a:t>Umi </a:t>
            </a:r>
            <a:r>
              <a:rPr lang="en-US" dirty="0">
                <a:latin typeface="Times New Roman"/>
                <a:cs typeface="Times New Roman"/>
              </a:rPr>
              <a:t>becomes the favored son and Hakau, Lïloa’s other son is enraged with jealousy. Upon Lïloa’s death, Hakau inherits the land, but </a:t>
            </a:r>
            <a:r>
              <a:rPr lang="en-US" dirty="0" smtClean="0">
                <a:latin typeface="Times New Roman"/>
                <a:cs typeface="Times New Roman"/>
              </a:rPr>
              <a:t>ʻUmi </a:t>
            </a:r>
            <a:r>
              <a:rPr lang="en-US" dirty="0">
                <a:latin typeface="Times New Roman"/>
                <a:cs typeface="Times New Roman"/>
              </a:rPr>
              <a:t>is placed in charge of the gods and the temples. Hakau poorly treats ʻ</a:t>
            </a:r>
            <a:r>
              <a:rPr lang="en-US" dirty="0" smtClean="0">
                <a:latin typeface="Times New Roman"/>
                <a:cs typeface="Times New Roman"/>
              </a:rPr>
              <a:t>Umi </a:t>
            </a:r>
            <a:r>
              <a:rPr lang="en-US" dirty="0">
                <a:latin typeface="Times New Roman"/>
                <a:cs typeface="Times New Roman"/>
              </a:rPr>
              <a:t>which drives him to leave </a:t>
            </a:r>
            <a:r>
              <a:rPr lang="en-US" dirty="0" smtClean="0">
                <a:latin typeface="Times New Roman"/>
                <a:cs typeface="Times New Roman"/>
              </a:rPr>
              <a:t>Waipiʻo </a:t>
            </a:r>
            <a:r>
              <a:rPr lang="en-US" dirty="0">
                <a:latin typeface="Times New Roman"/>
                <a:cs typeface="Times New Roman"/>
              </a:rPr>
              <a:t>Valley. Hakau extends this mistreatment to the people of </a:t>
            </a:r>
            <a:r>
              <a:rPr lang="en-US" dirty="0" smtClean="0">
                <a:latin typeface="Times New Roman"/>
                <a:cs typeface="Times New Roman"/>
              </a:rPr>
              <a:t>Waipiʻo</a:t>
            </a:r>
            <a:r>
              <a:rPr lang="en-US" dirty="0">
                <a:latin typeface="Times New Roman"/>
                <a:cs typeface="Times New Roman"/>
              </a:rPr>
              <a:t>, and </a:t>
            </a:r>
            <a:r>
              <a:rPr lang="en-US" dirty="0" smtClean="0">
                <a:latin typeface="Times New Roman"/>
                <a:cs typeface="Times New Roman"/>
              </a:rPr>
              <a:t>ʻUmi</a:t>
            </a:r>
            <a:r>
              <a:rPr lang="en-US" dirty="0">
                <a:latin typeface="Times New Roman"/>
                <a:cs typeface="Times New Roman"/>
              </a:rPr>
              <a:t>, upon hearing this, returns to attack Hakau and kills him. Umi then assumes Hakau’s position as </a:t>
            </a:r>
            <a:r>
              <a:rPr lang="en-US" dirty="0" smtClean="0">
                <a:latin typeface="Times New Roman"/>
                <a:cs typeface="Times New Roman"/>
              </a:rPr>
              <a:t>the High Chief</a:t>
            </a:r>
            <a:r>
              <a:rPr lang="en-US" dirty="0" smtClean="0">
                <a:latin typeface="Times New Roman"/>
                <a:cs typeface="Times New Roman"/>
              </a:rPr>
              <a:t>.</a:t>
            </a:r>
            <a:endParaRPr lang="en-US" dirty="0">
              <a:latin typeface="Times New Roman"/>
              <a:cs typeface="Times New Roman"/>
            </a:endParaRPr>
          </a:p>
        </p:txBody>
      </p:sp>
    </p:spTree>
    <p:extLst>
      <p:ext uri="{BB962C8B-B14F-4D97-AF65-F5344CB8AC3E}">
        <p14:creationId xmlns:p14="http://schemas.microsoft.com/office/powerpoint/2010/main" val="288187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Times New Roman"/>
                <a:cs typeface="Times New Roman"/>
              </a:rPr>
              <a:t>Waimanu Valley</a:t>
            </a:r>
            <a:endParaRPr lang="en-US" sz="3600" b="1" dirty="0">
              <a:latin typeface="Times New Roman"/>
              <a:cs typeface="Times New Roman"/>
            </a:endParaRPr>
          </a:p>
        </p:txBody>
      </p:sp>
      <p:pic>
        <p:nvPicPr>
          <p:cNvPr id="3" name="Picture 2"/>
          <p:cNvPicPr>
            <a:picLocks noChangeAspect="1"/>
          </p:cNvPicPr>
          <p:nvPr/>
        </p:nvPicPr>
        <p:blipFill>
          <a:blip r:embed="rId2"/>
          <a:stretch>
            <a:fillRect/>
          </a:stretch>
        </p:blipFill>
        <p:spPr>
          <a:xfrm>
            <a:off x="1127760" y="1233004"/>
            <a:ext cx="6807200" cy="5419256"/>
          </a:xfrm>
          <a:prstGeom prst="rect">
            <a:avLst/>
          </a:prstGeom>
        </p:spPr>
      </p:pic>
    </p:spTree>
    <p:extLst>
      <p:ext uri="{BB962C8B-B14F-4D97-AF65-F5344CB8AC3E}">
        <p14:creationId xmlns:p14="http://schemas.microsoft.com/office/powerpoint/2010/main" val="56583571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Times New Roman"/>
                <a:cs typeface="Times New Roman"/>
              </a:rPr>
              <a:t>Sites of Waipio</a:t>
            </a:r>
            <a:endParaRPr lang="en-US" sz="3600" dirty="0">
              <a:latin typeface="Times New Roman"/>
              <a:cs typeface="Times New Roman"/>
            </a:endParaRPr>
          </a:p>
        </p:txBody>
      </p:sp>
      <p:pic>
        <p:nvPicPr>
          <p:cNvPr id="4" name="Picture 3"/>
          <p:cNvPicPr>
            <a:picLocks noChangeAspect="1"/>
          </p:cNvPicPr>
          <p:nvPr/>
        </p:nvPicPr>
        <p:blipFill>
          <a:blip r:embed="rId2"/>
          <a:stretch>
            <a:fillRect/>
          </a:stretch>
        </p:blipFill>
        <p:spPr>
          <a:xfrm>
            <a:off x="1727200" y="1341119"/>
            <a:ext cx="5720080" cy="5127643"/>
          </a:xfrm>
          <a:prstGeom prst="rect">
            <a:avLst/>
          </a:prstGeom>
        </p:spPr>
      </p:pic>
    </p:spTree>
    <p:extLst>
      <p:ext uri="{BB962C8B-B14F-4D97-AF65-F5344CB8AC3E}">
        <p14:creationId xmlns:p14="http://schemas.microsoft.com/office/powerpoint/2010/main" val="15701008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
            <a:ext cx="8229600" cy="1143000"/>
          </a:xfrm>
        </p:spPr>
        <p:txBody>
          <a:bodyPr>
            <a:normAutofit fontScale="90000"/>
          </a:bodyPr>
          <a:lstStyle/>
          <a:p>
            <a:r>
              <a:rPr lang="en-US" sz="3600" b="1" dirty="0" smtClean="0">
                <a:latin typeface="Times New Roman"/>
                <a:cs typeface="Times New Roman"/>
              </a:rPr>
              <a:t>Elemental Wisdom of Hawaii </a:t>
            </a:r>
            <a:br>
              <a:rPr lang="en-US" sz="3600" b="1" dirty="0" smtClean="0">
                <a:latin typeface="Times New Roman"/>
                <a:cs typeface="Times New Roman"/>
              </a:rPr>
            </a:br>
            <a:r>
              <a:rPr lang="en-US" sz="3600" b="1" dirty="0" smtClean="0">
                <a:latin typeface="Times New Roman"/>
                <a:cs typeface="Times New Roman"/>
              </a:rPr>
              <a:t>Tour Packages</a:t>
            </a:r>
            <a:endParaRPr lang="en-US" sz="3600" b="1" dirty="0">
              <a:latin typeface="Times New Roman"/>
              <a:cs typeface="Times New Roman"/>
            </a:endParaRPr>
          </a:p>
        </p:txBody>
      </p:sp>
      <p:sp>
        <p:nvSpPr>
          <p:cNvPr id="3" name="TextBox 2"/>
          <p:cNvSpPr txBox="1"/>
          <p:nvPr/>
        </p:nvSpPr>
        <p:spPr>
          <a:xfrm>
            <a:off x="457200" y="3799840"/>
            <a:ext cx="8229600" cy="2769989"/>
          </a:xfrm>
          <a:prstGeom prst="rect">
            <a:avLst/>
          </a:prstGeom>
          <a:noFill/>
        </p:spPr>
        <p:txBody>
          <a:bodyPr wrap="square" rtlCol="0">
            <a:spAutoFit/>
          </a:bodyPr>
          <a:lstStyle/>
          <a:p>
            <a:r>
              <a:rPr lang="en-US" sz="2400" b="1" dirty="0" smtClean="0">
                <a:latin typeface="Times New Roman"/>
                <a:cs typeface="Times New Roman"/>
              </a:rPr>
              <a:t>Papakū Makawalu: </a:t>
            </a:r>
            <a:r>
              <a:rPr lang="en-US" dirty="0" smtClean="0">
                <a:latin typeface="Times New Roman"/>
                <a:cs typeface="Times New Roman"/>
              </a:rPr>
              <a:t>The methodical holistic </a:t>
            </a:r>
            <a:r>
              <a:rPr lang="en-US" dirty="0">
                <a:latin typeface="Times New Roman"/>
                <a:cs typeface="Times New Roman"/>
              </a:rPr>
              <a:t>preview of the Hawaiian </a:t>
            </a:r>
            <a:r>
              <a:rPr lang="en-US" dirty="0" smtClean="0">
                <a:latin typeface="Times New Roman"/>
                <a:cs typeface="Times New Roman"/>
              </a:rPr>
              <a:t>Universe.</a:t>
            </a:r>
          </a:p>
          <a:p>
            <a:endParaRPr lang="en-US" sz="900" b="1" dirty="0" smtClean="0">
              <a:latin typeface="Times New Roman"/>
              <a:cs typeface="Times New Roman"/>
            </a:endParaRPr>
          </a:p>
          <a:p>
            <a:endParaRPr lang="en-US" sz="900" b="1" dirty="0" smtClean="0">
              <a:latin typeface="Times New Roman"/>
              <a:cs typeface="Times New Roman"/>
            </a:endParaRPr>
          </a:p>
          <a:p>
            <a:r>
              <a:rPr lang="en-US" sz="2000" b="1" dirty="0" smtClean="0">
                <a:latin typeface="Times New Roman"/>
                <a:cs typeface="Times New Roman"/>
              </a:rPr>
              <a:t>Papahulilani:</a:t>
            </a:r>
            <a:r>
              <a:rPr lang="en-US" b="1" dirty="0" smtClean="0">
                <a:latin typeface="Times New Roman"/>
                <a:cs typeface="Times New Roman"/>
              </a:rPr>
              <a:t> </a:t>
            </a:r>
          </a:p>
          <a:p>
            <a:r>
              <a:rPr lang="en-US" dirty="0" smtClean="0">
                <a:latin typeface="Times New Roman"/>
                <a:cs typeface="Times New Roman"/>
              </a:rPr>
              <a:t>Is </a:t>
            </a:r>
            <a:r>
              <a:rPr lang="en-US" dirty="0">
                <a:latin typeface="Times New Roman"/>
                <a:cs typeface="Times New Roman"/>
              </a:rPr>
              <a:t>the space from above the head to where the stars </a:t>
            </a:r>
            <a:r>
              <a:rPr lang="en-US" dirty="0" smtClean="0">
                <a:latin typeface="Times New Roman"/>
                <a:cs typeface="Times New Roman"/>
              </a:rPr>
              <a:t>of the Universe sit</a:t>
            </a:r>
            <a:r>
              <a:rPr lang="en-US" dirty="0">
                <a:latin typeface="Times New Roman"/>
                <a:cs typeface="Times New Roman"/>
              </a:rPr>
              <a:t>. </a:t>
            </a:r>
            <a:endParaRPr lang="en-US" b="1" dirty="0" smtClean="0">
              <a:latin typeface="Times New Roman"/>
              <a:cs typeface="Times New Roman"/>
            </a:endParaRPr>
          </a:p>
          <a:p>
            <a:endParaRPr lang="en-US" sz="900" b="1" dirty="0" smtClean="0">
              <a:latin typeface="Times New Roman"/>
              <a:cs typeface="Times New Roman"/>
            </a:endParaRPr>
          </a:p>
          <a:p>
            <a:r>
              <a:rPr lang="en-US" sz="2000" b="1" dirty="0" smtClean="0">
                <a:latin typeface="Times New Roman"/>
                <a:cs typeface="Times New Roman"/>
              </a:rPr>
              <a:t>Papahulihonua:</a:t>
            </a:r>
            <a:r>
              <a:rPr lang="en-US" b="1" dirty="0" smtClean="0">
                <a:latin typeface="Times New Roman"/>
                <a:cs typeface="Times New Roman"/>
              </a:rPr>
              <a:t> </a:t>
            </a:r>
          </a:p>
          <a:p>
            <a:r>
              <a:rPr lang="en-US" dirty="0" smtClean="0">
                <a:latin typeface="Times New Roman"/>
                <a:cs typeface="Times New Roman"/>
              </a:rPr>
              <a:t>The</a:t>
            </a:r>
            <a:r>
              <a:rPr lang="en-US" b="1" dirty="0" smtClean="0">
                <a:latin typeface="Times New Roman"/>
                <a:cs typeface="Times New Roman"/>
              </a:rPr>
              <a:t> </a:t>
            </a:r>
            <a:r>
              <a:rPr lang="en-US" dirty="0" smtClean="0">
                <a:latin typeface="Times New Roman"/>
                <a:cs typeface="Times New Roman"/>
              </a:rPr>
              <a:t>inclusive parts of our body with relation to the earth </a:t>
            </a:r>
            <a:r>
              <a:rPr lang="en-US" dirty="0">
                <a:latin typeface="Times New Roman"/>
                <a:cs typeface="Times New Roman"/>
              </a:rPr>
              <a:t>and </a:t>
            </a:r>
            <a:r>
              <a:rPr lang="en-US" dirty="0" smtClean="0">
                <a:latin typeface="Times New Roman"/>
                <a:cs typeface="Times New Roman"/>
              </a:rPr>
              <a:t>ocean.</a:t>
            </a:r>
            <a:endParaRPr lang="en-US" b="1" dirty="0" smtClean="0">
              <a:latin typeface="Times New Roman"/>
              <a:cs typeface="Times New Roman"/>
            </a:endParaRPr>
          </a:p>
          <a:p>
            <a:endParaRPr lang="en-US" sz="900" b="1" dirty="0" smtClean="0">
              <a:latin typeface="Times New Roman"/>
              <a:cs typeface="Times New Roman"/>
            </a:endParaRPr>
          </a:p>
          <a:p>
            <a:r>
              <a:rPr lang="en-US" sz="2000" b="1" dirty="0" smtClean="0">
                <a:latin typeface="Times New Roman"/>
                <a:cs typeface="Times New Roman"/>
              </a:rPr>
              <a:t>Papahānaumoku: </a:t>
            </a:r>
          </a:p>
          <a:p>
            <a:r>
              <a:rPr lang="en-US" dirty="0" smtClean="0">
                <a:latin typeface="Times New Roman"/>
                <a:cs typeface="Times New Roman"/>
              </a:rPr>
              <a:t>The embryonic path </a:t>
            </a:r>
            <a:r>
              <a:rPr lang="en-US" dirty="0">
                <a:latin typeface="Times New Roman"/>
                <a:cs typeface="Times New Roman"/>
              </a:rPr>
              <a:t>of all </a:t>
            </a:r>
            <a:r>
              <a:rPr lang="en-US" dirty="0" smtClean="0">
                <a:latin typeface="Times New Roman"/>
                <a:cs typeface="Times New Roman"/>
              </a:rPr>
              <a:t>life </a:t>
            </a:r>
            <a:r>
              <a:rPr lang="en-US" dirty="0">
                <a:latin typeface="Times New Roman"/>
                <a:cs typeface="Times New Roman"/>
              </a:rPr>
              <a:t>forces </a:t>
            </a:r>
            <a:r>
              <a:rPr lang="en-US" dirty="0" smtClean="0">
                <a:latin typeface="Times New Roman"/>
                <a:cs typeface="Times New Roman"/>
              </a:rPr>
              <a:t>that leads into the eternal journey.</a:t>
            </a:r>
          </a:p>
        </p:txBody>
      </p:sp>
      <p:sp>
        <p:nvSpPr>
          <p:cNvPr id="6" name="TextBox 5"/>
          <p:cNvSpPr txBox="1"/>
          <p:nvPr/>
        </p:nvSpPr>
        <p:spPr>
          <a:xfrm>
            <a:off x="579120" y="1191776"/>
            <a:ext cx="7802880" cy="2462213"/>
          </a:xfrm>
          <a:prstGeom prst="rect">
            <a:avLst/>
          </a:prstGeom>
          <a:noFill/>
        </p:spPr>
        <p:txBody>
          <a:bodyPr wrap="square" rtlCol="0">
            <a:spAutoFit/>
          </a:bodyPr>
          <a:lstStyle/>
          <a:p>
            <a:r>
              <a:rPr lang="en-US" sz="2800" b="1" dirty="0" smtClean="0">
                <a:latin typeface="Times New Roman"/>
                <a:cs typeface="Times New Roman"/>
              </a:rPr>
              <a:t>Kumulipo: </a:t>
            </a:r>
            <a:r>
              <a:rPr lang="en-US" dirty="0" smtClean="0">
                <a:latin typeface="Times New Roman"/>
                <a:cs typeface="Times New Roman"/>
              </a:rPr>
              <a:t>Origin </a:t>
            </a:r>
            <a:r>
              <a:rPr lang="en-US" dirty="0">
                <a:latin typeface="Times New Roman"/>
                <a:cs typeface="Times New Roman"/>
              </a:rPr>
              <a:t>of Life</a:t>
            </a:r>
          </a:p>
          <a:p>
            <a:endParaRPr lang="en-US" dirty="0" smtClean="0">
              <a:latin typeface="Times New Roman"/>
              <a:cs typeface="Times New Roman"/>
            </a:endParaRPr>
          </a:p>
          <a:p>
            <a:r>
              <a:rPr lang="en-US" dirty="0" smtClean="0">
                <a:latin typeface="Times New Roman"/>
                <a:cs typeface="Times New Roman"/>
              </a:rPr>
              <a:t>Kumulipo </a:t>
            </a:r>
            <a:r>
              <a:rPr lang="en-US" dirty="0">
                <a:latin typeface="Times New Roman"/>
                <a:cs typeface="Times New Roman"/>
              </a:rPr>
              <a:t>(kumu li po or kumu uli po) is a Hawaiian word, which can be translated as </a:t>
            </a:r>
            <a:r>
              <a:rPr lang="en-US" dirty="0" smtClean="0">
                <a:latin typeface="Times New Roman"/>
                <a:cs typeface="Times New Roman"/>
              </a:rPr>
              <a:t>beginning </a:t>
            </a:r>
            <a:r>
              <a:rPr lang="en-US" dirty="0">
                <a:latin typeface="Times New Roman"/>
                <a:cs typeface="Times New Roman"/>
              </a:rPr>
              <a:t>in darkness or source of life or basis of existence. The old Hawaiian chant </a:t>
            </a:r>
            <a:r>
              <a:rPr lang="en-US" dirty="0" smtClean="0">
                <a:latin typeface="Times New Roman"/>
                <a:cs typeface="Times New Roman"/>
              </a:rPr>
              <a:t>called Kumulipo describes </a:t>
            </a:r>
            <a:r>
              <a:rPr lang="en-US" dirty="0">
                <a:latin typeface="Times New Roman"/>
                <a:cs typeface="Times New Roman"/>
              </a:rPr>
              <a:t>the creation of the world, and the relationships between humans and other </a:t>
            </a:r>
            <a:r>
              <a:rPr lang="en-US" dirty="0" smtClean="0">
                <a:latin typeface="Times New Roman"/>
                <a:cs typeface="Times New Roman"/>
              </a:rPr>
              <a:t>life. Kumulipo </a:t>
            </a:r>
            <a:r>
              <a:rPr lang="en-US" dirty="0">
                <a:latin typeface="Times New Roman"/>
                <a:cs typeface="Times New Roman"/>
              </a:rPr>
              <a:t>is a story of the lipo (dark depths) of the past to the lipo of the future. </a:t>
            </a:r>
            <a:r>
              <a:rPr lang="en-US" dirty="0" smtClean="0">
                <a:latin typeface="Times New Roman"/>
                <a:cs typeface="Times New Roman"/>
              </a:rPr>
              <a:t>The </a:t>
            </a:r>
            <a:r>
              <a:rPr lang="en-US" dirty="0">
                <a:latin typeface="Times New Roman"/>
                <a:cs typeface="Times New Roman"/>
              </a:rPr>
              <a:t>chant describes the origin of the islands, the dawn of life and the birth of the first humans</a:t>
            </a:r>
            <a:r>
              <a:rPr lang="en-US" dirty="0" smtClean="0">
                <a:latin typeface="Times New Roman"/>
                <a:cs typeface="Times New Roman"/>
              </a:rPr>
              <a:t>.</a:t>
            </a:r>
            <a:endParaRPr lang="en-US" dirty="0">
              <a:latin typeface="Times New Roman"/>
              <a:cs typeface="Times New Roman"/>
            </a:endParaRPr>
          </a:p>
        </p:txBody>
      </p:sp>
    </p:spTree>
    <p:extLst>
      <p:ext uri="{BB962C8B-B14F-4D97-AF65-F5344CB8AC3E}">
        <p14:creationId xmlns:p14="http://schemas.microsoft.com/office/powerpoint/2010/main" val="41592769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alphaModFix amt="24000"/>
            <a:extLst>
              <a:ext uri="{28A0092B-C50C-407E-A947-70E740481C1C}">
                <a14:useLocalDpi xmlns:a14="http://schemas.microsoft.com/office/drawing/2010/main" val="0"/>
              </a:ext>
            </a:extLst>
          </a:blip>
          <a:stretch>
            <a:fillRect/>
          </a:stretch>
        </p:blipFill>
        <p:spPr>
          <a:xfrm>
            <a:off x="1117600" y="1509395"/>
            <a:ext cx="6908800" cy="4591050"/>
          </a:xfrm>
          <a:prstGeom prst="rect">
            <a:avLst/>
          </a:prstGeom>
        </p:spPr>
      </p:pic>
      <p:sp>
        <p:nvSpPr>
          <p:cNvPr id="5" name="TextBox 4"/>
          <p:cNvSpPr txBox="1"/>
          <p:nvPr/>
        </p:nvSpPr>
        <p:spPr>
          <a:xfrm>
            <a:off x="0" y="1168400"/>
            <a:ext cx="9144000" cy="4154984"/>
          </a:xfrm>
          <a:prstGeom prst="rect">
            <a:avLst/>
          </a:prstGeom>
          <a:noFill/>
        </p:spPr>
        <p:txBody>
          <a:bodyPr wrap="square" rtlCol="0">
            <a:spAutoFit/>
          </a:bodyPr>
          <a:lstStyle/>
          <a:p>
            <a:pPr algn="ctr"/>
            <a:r>
              <a:rPr lang="en-US" b="1" dirty="0">
                <a:solidFill>
                  <a:srgbClr val="FFFFFF"/>
                </a:solidFill>
                <a:latin typeface=" Times New Roman"/>
                <a:cs typeface=" Times New Roman"/>
              </a:rPr>
              <a:t/>
            </a:r>
            <a:br>
              <a:rPr lang="en-US" b="1" dirty="0">
                <a:solidFill>
                  <a:srgbClr val="FFFFFF"/>
                </a:solidFill>
                <a:latin typeface=" Times New Roman"/>
                <a:cs typeface=" Times New Roman"/>
              </a:rPr>
            </a:br>
            <a:r>
              <a:rPr lang="en-US" sz="5400" b="1" dirty="0">
                <a:solidFill>
                  <a:srgbClr val="FFFFFF"/>
                </a:solidFill>
                <a:latin typeface=" Times New Roman"/>
                <a:cs typeface=" Times New Roman"/>
              </a:rPr>
              <a:t>Aloha and Mahalo Nui</a:t>
            </a:r>
            <a:r>
              <a:rPr lang="en-US" sz="5400" b="1" dirty="0" smtClean="0">
                <a:solidFill>
                  <a:srgbClr val="FFFFFF"/>
                </a:solidFill>
                <a:latin typeface=" Times New Roman"/>
                <a:cs typeface=" Times New Roman"/>
              </a:rPr>
              <a:t>!</a:t>
            </a:r>
          </a:p>
          <a:p>
            <a:pPr algn="ctr"/>
            <a:endParaRPr lang="en-US" sz="4800" b="1" dirty="0" smtClean="0">
              <a:solidFill>
                <a:srgbClr val="FFFFFF"/>
              </a:solidFill>
              <a:latin typeface=" Times New Roman"/>
              <a:cs typeface=" Times New Roman"/>
            </a:endParaRPr>
          </a:p>
          <a:p>
            <a:pPr algn="ctr"/>
            <a:endParaRPr lang="en-US" sz="4800" b="1" dirty="0">
              <a:solidFill>
                <a:srgbClr val="FFFFFF"/>
              </a:solidFill>
              <a:latin typeface=" Times New Roman"/>
              <a:cs typeface=" Times New Roman"/>
            </a:endParaRPr>
          </a:p>
          <a:p>
            <a:pPr algn="ctr"/>
            <a:r>
              <a:rPr lang="en-US" sz="4800" b="1" dirty="0">
                <a:solidFill>
                  <a:srgbClr val="FFFFFF"/>
                </a:solidFill>
                <a:latin typeface=" Times New Roman"/>
                <a:cs typeface=" Times New Roman"/>
              </a:rPr>
              <a:t/>
            </a:r>
            <a:br>
              <a:rPr lang="en-US" sz="4800" b="1" dirty="0">
                <a:solidFill>
                  <a:srgbClr val="FFFFFF"/>
                </a:solidFill>
                <a:latin typeface=" Times New Roman"/>
                <a:cs typeface=" Times New Roman"/>
              </a:rPr>
            </a:br>
            <a:r>
              <a:rPr lang="en-US" sz="4800" b="1" dirty="0">
                <a:solidFill>
                  <a:srgbClr val="FFFFFF"/>
                </a:solidFill>
                <a:latin typeface=" Times New Roman"/>
                <a:cs typeface=" Times New Roman"/>
              </a:rPr>
              <a:t>Kahea Design LLC</a:t>
            </a:r>
            <a:endParaRPr lang="en-US" sz="4800" b="1" dirty="0">
              <a:latin typeface=" Times New Roman"/>
              <a:cs typeface=" Times New Roman"/>
            </a:endParaRPr>
          </a:p>
        </p:txBody>
      </p:sp>
    </p:spTree>
    <p:extLst>
      <p:ext uri="{BB962C8B-B14F-4D97-AF65-F5344CB8AC3E}">
        <p14:creationId xmlns:p14="http://schemas.microsoft.com/office/powerpoint/2010/main" val="846455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 y="1483360"/>
            <a:ext cx="7904480" cy="5201424"/>
          </a:xfrm>
          <a:prstGeom prst="rect">
            <a:avLst/>
          </a:prstGeom>
          <a:noFill/>
        </p:spPr>
        <p:txBody>
          <a:bodyPr wrap="square" rtlCol="0">
            <a:spAutoFit/>
          </a:bodyPr>
          <a:lstStyle/>
          <a:p>
            <a:r>
              <a:rPr lang="en-US" sz="2000" b="1" dirty="0" smtClean="0"/>
              <a:t>Vision </a:t>
            </a:r>
            <a:r>
              <a:rPr lang="en-US" sz="2000" b="1" dirty="0"/>
              <a:t>Statement</a:t>
            </a:r>
            <a:r>
              <a:rPr lang="en-US" dirty="0"/>
              <a:t> </a:t>
            </a:r>
          </a:p>
          <a:p>
            <a:r>
              <a:rPr lang="en-US" dirty="0"/>
              <a:t>Advocate bringing forth the Hawaiian Education of the Traditions and Culture through Ancient Kupuna Knowledge and Wisdom!</a:t>
            </a:r>
          </a:p>
          <a:p>
            <a:r>
              <a:rPr lang="en-US" b="1" dirty="0"/>
              <a:t> </a:t>
            </a:r>
            <a:endParaRPr lang="en-US" dirty="0"/>
          </a:p>
          <a:p>
            <a:endParaRPr lang="en-US" sz="2000" b="1" dirty="0" smtClean="0"/>
          </a:p>
          <a:p>
            <a:endParaRPr lang="en-US" sz="2000" b="1" dirty="0"/>
          </a:p>
          <a:p>
            <a:r>
              <a:rPr lang="en-US" sz="2000" b="1" dirty="0" smtClean="0"/>
              <a:t>Mission Statement</a:t>
            </a:r>
            <a:endParaRPr lang="en-US" dirty="0"/>
          </a:p>
          <a:p>
            <a:r>
              <a:rPr lang="en-US" dirty="0"/>
              <a:t> </a:t>
            </a:r>
          </a:p>
          <a:p>
            <a:r>
              <a:rPr lang="en-US" dirty="0"/>
              <a:t>To support Waipio Valley by providing access to learning in an educational environment in the openness of nature, with a Cultural exploratory sense and outreach educational program organizationally housed in Ka Ha O Na Kupuna School of Ancient Hawaiian Knowledge and Wisdom of Hawaiian Wayfinding, Arts, Traditions and Culture. This is the Hawaiian spiritual actions and the preservation with perpetuation of Hawaiian language at Waipio Valley Education Center. </a:t>
            </a:r>
          </a:p>
          <a:p>
            <a:endParaRPr lang="en-US" dirty="0"/>
          </a:p>
          <a:p>
            <a:endParaRPr lang="en-US" dirty="0"/>
          </a:p>
        </p:txBody>
      </p:sp>
      <p:pic>
        <p:nvPicPr>
          <p:cNvPr id="5" name="Picture 4"/>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610995"/>
            <a:ext cx="6908800" cy="4591050"/>
          </a:xfrm>
          <a:prstGeom prst="rect">
            <a:avLst/>
          </a:prstGeom>
        </p:spPr>
      </p:pic>
    </p:spTree>
    <p:extLst>
      <p:ext uri="{BB962C8B-B14F-4D97-AF65-F5344CB8AC3E}">
        <p14:creationId xmlns:p14="http://schemas.microsoft.com/office/powerpoint/2010/main" val="120706321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457200"/>
            <a:ext cx="8229600" cy="1143000"/>
          </a:xfrm>
          <a:prstGeom prst="rect">
            <a:avLst/>
          </a:prstGeom>
        </p:spPr>
        <p:txBody>
          <a:bodyPr vert="horz" lIns="91440" tIns="45720" rIns="91440" bIns="45720" rtlCol="0" anchor="b">
            <a:normAutofit fontScale="75000" lnSpcReduction="20000"/>
          </a:bodyPr>
          <a:lstStyle>
            <a:lvl1pPr algn="ctr" defTabSz="914400" rtl="0" eaLnBrk="1" latinLnBrk="0" hangingPunct="1">
              <a:spcBef>
                <a:spcPct val="0"/>
              </a:spcBef>
              <a:buNone/>
              <a:defRPr sz="5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smtClean="0">
                <a:latin typeface="Times New Roman"/>
                <a:cs typeface="Times New Roman"/>
              </a:rPr>
              <a:t>Cultural Values</a:t>
            </a:r>
            <a:br>
              <a:rPr lang="en-US" b="1" dirty="0" smtClean="0">
                <a:latin typeface="Times New Roman"/>
                <a:cs typeface="Times New Roman"/>
              </a:rPr>
            </a:br>
            <a:endParaRPr lang="en-US" dirty="0"/>
          </a:p>
        </p:txBody>
      </p:sp>
      <p:pic>
        <p:nvPicPr>
          <p:cNvPr id="8" name="Picture 7"/>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
        <p:nvSpPr>
          <p:cNvPr id="9" name="TextBox 8"/>
          <p:cNvSpPr txBox="1"/>
          <p:nvPr/>
        </p:nvSpPr>
        <p:spPr>
          <a:xfrm>
            <a:off x="772160" y="1757680"/>
            <a:ext cx="7633626" cy="4524316"/>
          </a:xfrm>
          <a:prstGeom prst="rect">
            <a:avLst/>
          </a:prstGeom>
          <a:noFill/>
        </p:spPr>
        <p:txBody>
          <a:bodyPr wrap="square" rtlCol="0">
            <a:spAutoFit/>
          </a:bodyPr>
          <a:lstStyle/>
          <a:p>
            <a:endParaRPr lang="en-US" dirty="0">
              <a:latin typeface="Times New Roman"/>
              <a:cs typeface="Times New Roman"/>
            </a:endParaRPr>
          </a:p>
          <a:p>
            <a:pPr algn="just"/>
            <a:r>
              <a:rPr lang="en-US" dirty="0" smtClean="0">
                <a:latin typeface="Times New Roman"/>
                <a:cs typeface="Times New Roman"/>
              </a:rPr>
              <a:t>Our Hawaiian cultural values </a:t>
            </a:r>
            <a:r>
              <a:rPr lang="en-US" dirty="0">
                <a:latin typeface="Times New Roman"/>
                <a:cs typeface="Times New Roman"/>
              </a:rPr>
              <a:t>stresses the importance of </a:t>
            </a:r>
            <a:r>
              <a:rPr lang="en-US" dirty="0" smtClean="0">
                <a:latin typeface="Times New Roman"/>
                <a:cs typeface="Times New Roman"/>
              </a:rPr>
              <a:t>our natural </a:t>
            </a:r>
            <a:r>
              <a:rPr lang="en-US" dirty="0">
                <a:latin typeface="Times New Roman"/>
                <a:cs typeface="Times New Roman"/>
              </a:rPr>
              <a:t>elements. </a:t>
            </a:r>
            <a:r>
              <a:rPr lang="en-US" dirty="0" smtClean="0">
                <a:latin typeface="Times New Roman"/>
                <a:cs typeface="Times New Roman"/>
              </a:rPr>
              <a:t>This is a way of Life in an </a:t>
            </a:r>
            <a:r>
              <a:rPr lang="en-US" dirty="0">
                <a:latin typeface="Times New Roman"/>
                <a:cs typeface="Times New Roman"/>
              </a:rPr>
              <a:t>environment </a:t>
            </a:r>
            <a:r>
              <a:rPr lang="en-US" dirty="0" smtClean="0">
                <a:latin typeface="Times New Roman"/>
                <a:cs typeface="Times New Roman"/>
              </a:rPr>
              <a:t>that possesses the mana</a:t>
            </a:r>
            <a:r>
              <a:rPr lang="en-US" dirty="0">
                <a:latin typeface="Times New Roman"/>
                <a:cs typeface="Times New Roman"/>
              </a:rPr>
              <a:t>, a spiritual power that can be associated with mythological </a:t>
            </a:r>
            <a:r>
              <a:rPr lang="en-US" dirty="0" smtClean="0">
                <a:latin typeface="Times New Roman"/>
                <a:cs typeface="Times New Roman"/>
              </a:rPr>
              <a:t>beings of understanding. </a:t>
            </a:r>
            <a:r>
              <a:rPr lang="en-US" dirty="0">
                <a:latin typeface="Times New Roman"/>
                <a:cs typeface="Times New Roman"/>
              </a:rPr>
              <a:t>Hawaiians’ relationship with the natural elements demonstrates how physical and spiritual </a:t>
            </a:r>
            <a:r>
              <a:rPr lang="en-US" dirty="0" smtClean="0">
                <a:latin typeface="Times New Roman"/>
                <a:cs typeface="Times New Roman"/>
              </a:rPr>
              <a:t>our connections </a:t>
            </a:r>
            <a:r>
              <a:rPr lang="en-US" dirty="0">
                <a:latin typeface="Times New Roman"/>
                <a:cs typeface="Times New Roman"/>
              </a:rPr>
              <a:t>impact </a:t>
            </a:r>
            <a:r>
              <a:rPr lang="en-US" dirty="0" smtClean="0">
                <a:latin typeface="Times New Roman"/>
                <a:cs typeface="Times New Roman"/>
              </a:rPr>
              <a:t>the sense of community that embraces the success </a:t>
            </a:r>
            <a:r>
              <a:rPr lang="en-US" dirty="0">
                <a:latin typeface="Times New Roman"/>
                <a:cs typeface="Times New Roman"/>
              </a:rPr>
              <a:t>and </a:t>
            </a:r>
            <a:r>
              <a:rPr lang="en-US" dirty="0" smtClean="0">
                <a:latin typeface="Times New Roman"/>
                <a:cs typeface="Times New Roman"/>
              </a:rPr>
              <a:t>survival of Life. The Wai “Water” has always been and continues </a:t>
            </a:r>
            <a:r>
              <a:rPr lang="en-US" dirty="0">
                <a:latin typeface="Times New Roman"/>
                <a:cs typeface="Times New Roman"/>
              </a:rPr>
              <a:t>to be an important resource in </a:t>
            </a:r>
            <a:r>
              <a:rPr lang="en-US" dirty="0" smtClean="0">
                <a:latin typeface="Times New Roman"/>
                <a:cs typeface="Times New Roman"/>
              </a:rPr>
              <a:t>our well-being. Our Hawaiian </a:t>
            </a:r>
            <a:r>
              <a:rPr lang="en-US" dirty="0">
                <a:latin typeface="Times New Roman"/>
                <a:cs typeface="Times New Roman"/>
              </a:rPr>
              <a:t>values are readily found in </a:t>
            </a:r>
            <a:r>
              <a:rPr lang="en-US" dirty="0" smtClean="0">
                <a:latin typeface="Times New Roman"/>
                <a:cs typeface="Times New Roman"/>
              </a:rPr>
              <a:t>our oli “chants”, mele “music and stories. </a:t>
            </a:r>
          </a:p>
          <a:p>
            <a:pPr algn="just"/>
            <a:endParaRPr lang="en-US" dirty="0">
              <a:latin typeface="Times New Roman"/>
              <a:cs typeface="Times New Roman"/>
            </a:endParaRPr>
          </a:p>
          <a:p>
            <a:pPr algn="just"/>
            <a:r>
              <a:rPr lang="en-US" dirty="0" smtClean="0">
                <a:latin typeface="Times New Roman"/>
                <a:cs typeface="Times New Roman"/>
              </a:rPr>
              <a:t>Our </a:t>
            </a:r>
            <a:r>
              <a:rPr lang="en-US" dirty="0">
                <a:latin typeface="Times New Roman"/>
                <a:cs typeface="Times New Roman"/>
              </a:rPr>
              <a:t>oral traditions seek to illustrate </a:t>
            </a:r>
            <a:r>
              <a:rPr lang="en-US" dirty="0" smtClean="0">
                <a:latin typeface="Times New Roman"/>
                <a:cs typeface="Times New Roman"/>
              </a:rPr>
              <a:t>our </a:t>
            </a:r>
            <a:r>
              <a:rPr lang="en-US" dirty="0">
                <a:latin typeface="Times New Roman"/>
                <a:cs typeface="Times New Roman"/>
              </a:rPr>
              <a:t>relationship between </a:t>
            </a:r>
            <a:r>
              <a:rPr lang="en-US" dirty="0" smtClean="0">
                <a:latin typeface="Times New Roman"/>
                <a:cs typeface="Times New Roman"/>
              </a:rPr>
              <a:t>the Heavens </a:t>
            </a:r>
            <a:r>
              <a:rPr lang="en-US" dirty="0">
                <a:latin typeface="Times New Roman"/>
                <a:cs typeface="Times New Roman"/>
              </a:rPr>
              <a:t>and </a:t>
            </a:r>
            <a:r>
              <a:rPr lang="en-US" dirty="0" smtClean="0">
                <a:latin typeface="Times New Roman"/>
                <a:cs typeface="Times New Roman"/>
              </a:rPr>
              <a:t>our Aina “Land”. </a:t>
            </a:r>
            <a:r>
              <a:rPr lang="en-US" dirty="0">
                <a:latin typeface="Times New Roman"/>
                <a:cs typeface="Times New Roman"/>
              </a:rPr>
              <a:t>It is </a:t>
            </a:r>
            <a:r>
              <a:rPr lang="en-US" dirty="0" smtClean="0">
                <a:latin typeface="Times New Roman"/>
                <a:cs typeface="Times New Roman"/>
              </a:rPr>
              <a:t>a true form from a perspective </a:t>
            </a:r>
            <a:r>
              <a:rPr lang="en-US" dirty="0">
                <a:latin typeface="Times New Roman"/>
                <a:cs typeface="Times New Roman"/>
              </a:rPr>
              <a:t>that </a:t>
            </a:r>
            <a:r>
              <a:rPr lang="en-US" dirty="0" smtClean="0">
                <a:latin typeface="Times New Roman"/>
                <a:cs typeface="Times New Roman"/>
              </a:rPr>
              <a:t>the traditional </a:t>
            </a:r>
            <a:r>
              <a:rPr lang="en-US" dirty="0">
                <a:latin typeface="Times New Roman"/>
                <a:cs typeface="Times New Roman"/>
              </a:rPr>
              <a:t>water allocation </a:t>
            </a:r>
            <a:r>
              <a:rPr lang="en-US" dirty="0" smtClean="0">
                <a:latin typeface="Times New Roman"/>
                <a:cs typeface="Times New Roman"/>
              </a:rPr>
              <a:t>kuleana “responsibility” </a:t>
            </a:r>
            <a:r>
              <a:rPr lang="en-US" dirty="0">
                <a:latin typeface="Times New Roman"/>
                <a:cs typeface="Times New Roman"/>
              </a:rPr>
              <a:t>and </a:t>
            </a:r>
            <a:r>
              <a:rPr lang="en-US" dirty="0" smtClean="0">
                <a:latin typeface="Times New Roman"/>
                <a:cs typeface="Times New Roman"/>
              </a:rPr>
              <a:t>ways of Life that we understood in Sacredness. Ahupuaʻa Kuleana understanding </a:t>
            </a:r>
            <a:r>
              <a:rPr lang="en-US" dirty="0">
                <a:latin typeface="Times New Roman"/>
                <a:cs typeface="Times New Roman"/>
              </a:rPr>
              <a:t>of </a:t>
            </a:r>
            <a:r>
              <a:rPr lang="en-US" dirty="0" smtClean="0">
                <a:latin typeface="Times New Roman"/>
                <a:cs typeface="Times New Roman"/>
              </a:rPr>
              <a:t>our Ancestral </a:t>
            </a:r>
            <a:r>
              <a:rPr lang="en-US" dirty="0">
                <a:latin typeface="Times New Roman"/>
                <a:cs typeface="Times New Roman"/>
              </a:rPr>
              <a:t>past </a:t>
            </a:r>
            <a:r>
              <a:rPr lang="en-US" dirty="0" smtClean="0">
                <a:latin typeface="Times New Roman"/>
                <a:cs typeface="Times New Roman"/>
              </a:rPr>
              <a:t>have served </a:t>
            </a:r>
            <a:r>
              <a:rPr lang="en-US" dirty="0">
                <a:latin typeface="Times New Roman"/>
                <a:cs typeface="Times New Roman"/>
              </a:rPr>
              <a:t>as </a:t>
            </a:r>
            <a:r>
              <a:rPr lang="en-US" dirty="0" smtClean="0">
                <a:latin typeface="Times New Roman"/>
                <a:cs typeface="Times New Roman"/>
              </a:rPr>
              <a:t>a guideline </a:t>
            </a:r>
            <a:r>
              <a:rPr lang="en-US" dirty="0">
                <a:latin typeface="Times New Roman"/>
                <a:cs typeface="Times New Roman"/>
              </a:rPr>
              <a:t>for </a:t>
            </a:r>
            <a:r>
              <a:rPr lang="en-US" dirty="0" smtClean="0">
                <a:latin typeface="Times New Roman"/>
                <a:cs typeface="Times New Roman"/>
              </a:rPr>
              <a:t>our Ancestral Future of Waipiʻo </a:t>
            </a:r>
            <a:r>
              <a:rPr lang="en-US" dirty="0">
                <a:latin typeface="Times New Roman"/>
                <a:cs typeface="Times New Roman"/>
              </a:rPr>
              <a:t>Valley today.</a:t>
            </a:r>
          </a:p>
          <a:p>
            <a:endParaRPr lang="en-US" dirty="0">
              <a:latin typeface="Times New Roman"/>
              <a:cs typeface="Times New Roman"/>
            </a:endParaRPr>
          </a:p>
        </p:txBody>
      </p:sp>
    </p:spTree>
    <p:extLst>
      <p:ext uri="{BB962C8B-B14F-4D97-AF65-F5344CB8AC3E}">
        <p14:creationId xmlns:p14="http://schemas.microsoft.com/office/powerpoint/2010/main" val="26864720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5800" y="609600"/>
            <a:ext cx="7772400" cy="1143000"/>
          </a:xfrm>
        </p:spPr>
        <p:txBody>
          <a:bodyPr>
            <a:normAutofit fontScale="90000"/>
          </a:bodyPr>
          <a:lstStyle/>
          <a:p>
            <a:pPr eaLnBrk="1" hangingPunct="1">
              <a:defRPr/>
            </a:pPr>
            <a:r>
              <a:rPr lang="en-US" sz="3600" b="1" dirty="0" smtClean="0">
                <a:solidFill>
                  <a:srgbClr val="FFFFFF"/>
                </a:solidFill>
                <a:latin typeface="Times" charset="0"/>
              </a:rPr>
              <a:t/>
            </a:r>
            <a:br>
              <a:rPr lang="en-US" sz="3600" b="1" dirty="0" smtClean="0">
                <a:solidFill>
                  <a:srgbClr val="FFFFFF"/>
                </a:solidFill>
                <a:latin typeface="Times" charset="0"/>
              </a:rPr>
            </a:br>
            <a:r>
              <a:rPr lang="en-US" sz="3600" b="1" dirty="0" smtClean="0">
                <a:solidFill>
                  <a:srgbClr val="FFFFFF"/>
                </a:solidFill>
                <a:latin typeface="Times" charset="0"/>
              </a:rPr>
              <a:t>Coordinator - Melvin G. Mason Jr.</a:t>
            </a:r>
            <a:br>
              <a:rPr lang="en-US" sz="3600" b="1" dirty="0" smtClean="0">
                <a:solidFill>
                  <a:srgbClr val="FFFFFF"/>
                </a:solidFill>
                <a:latin typeface="Times" charset="0"/>
              </a:rPr>
            </a:br>
            <a:r>
              <a:rPr lang="en-US" sz="1600" b="1" dirty="0" smtClean="0">
                <a:solidFill>
                  <a:srgbClr val="FFFFFF"/>
                </a:solidFill>
                <a:latin typeface="Times" charset="0"/>
              </a:rPr>
              <a:t>Phone: (808) </a:t>
            </a:r>
            <a:r>
              <a:rPr lang="en-US" sz="1600" b="1" dirty="0" smtClean="0">
                <a:solidFill>
                  <a:srgbClr val="FFFFFF"/>
                </a:solidFill>
                <a:latin typeface="Times" charset="0"/>
              </a:rPr>
              <a:t>987</a:t>
            </a:r>
            <a:r>
              <a:rPr lang="en-US" sz="1600" b="1" dirty="0" smtClean="0">
                <a:solidFill>
                  <a:srgbClr val="FFFFFF"/>
                </a:solidFill>
                <a:latin typeface="Times" charset="0"/>
              </a:rPr>
              <a:t>-</a:t>
            </a:r>
            <a:r>
              <a:rPr lang="en-US" sz="1600" b="1" dirty="0" smtClean="0">
                <a:solidFill>
                  <a:srgbClr val="FFFFFF"/>
                </a:solidFill>
                <a:latin typeface="Times" charset="0"/>
              </a:rPr>
              <a:t>3192</a:t>
            </a:r>
            <a:r>
              <a:rPr lang="en-US" sz="1600" b="1" dirty="0" smtClean="0">
                <a:solidFill>
                  <a:srgbClr val="FFFFFF"/>
                </a:solidFill>
                <a:latin typeface="Times" charset="0"/>
              </a:rPr>
              <a:t> </a:t>
            </a:r>
            <a:r>
              <a:rPr lang="en-US" sz="1600" b="1" dirty="0" smtClean="0">
                <a:solidFill>
                  <a:srgbClr val="FFFFFF"/>
                </a:solidFill>
                <a:latin typeface="Times" charset="0"/>
              </a:rPr>
              <a:t>Email: kaneuhanenui@gmail.com</a:t>
            </a:r>
            <a:endParaRPr lang="en-US" dirty="0" smtClean="0"/>
          </a:p>
        </p:txBody>
      </p:sp>
      <p:pic>
        <p:nvPicPr>
          <p:cNvPr id="5" name="Picture 6" descr="Melvin "/>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90800" y="2514600"/>
            <a:ext cx="3810000" cy="29527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1361288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85800" y="609600"/>
            <a:ext cx="7772400" cy="1143000"/>
          </a:xfrm>
        </p:spPr>
        <p:txBody>
          <a:bodyPr/>
          <a:lstStyle/>
          <a:p>
            <a:pPr eaLnBrk="1" hangingPunct="1">
              <a:defRPr/>
            </a:pPr>
            <a:r>
              <a:rPr lang="en-US" sz="3600" b="1" dirty="0" smtClean="0">
                <a:solidFill>
                  <a:srgbClr val="FFFFFF"/>
                </a:solidFill>
                <a:latin typeface="Times" charset="0"/>
              </a:rPr>
              <a:t>Coordinator - Susanna Nordlund</a:t>
            </a:r>
            <a:br>
              <a:rPr lang="en-US" sz="3600" b="1" dirty="0" smtClean="0">
                <a:solidFill>
                  <a:srgbClr val="FFFFFF"/>
                </a:solidFill>
                <a:latin typeface="Times" charset="0"/>
              </a:rPr>
            </a:br>
            <a:r>
              <a:rPr lang="en-US" sz="1600" b="1" dirty="0" smtClean="0">
                <a:solidFill>
                  <a:srgbClr val="FFFFFF"/>
                </a:solidFill>
                <a:latin typeface="Times" charset="0"/>
              </a:rPr>
              <a:t>Phone (808) 430 - 6657 Email: nordlund.susanna@gmail.com</a:t>
            </a:r>
            <a:endParaRPr lang="en-US" sz="3600" dirty="0" smtClean="0"/>
          </a:p>
        </p:txBody>
      </p:sp>
      <p:pic>
        <p:nvPicPr>
          <p:cNvPr id="7" name="Picture 7" descr="scan3"/>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048000" y="1828800"/>
            <a:ext cx="2646363" cy="4114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26806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2640" y="1036320"/>
            <a:ext cx="3058160" cy="2800766"/>
          </a:xfrm>
          <a:prstGeom prst="rect">
            <a:avLst/>
          </a:prstGeom>
          <a:noFill/>
        </p:spPr>
        <p:txBody>
          <a:bodyPr wrap="square" rtlCol="0">
            <a:spAutoFit/>
          </a:bodyPr>
          <a:lstStyle/>
          <a:p>
            <a:r>
              <a:rPr lang="en-US" sz="1600" dirty="0">
                <a:latin typeface="Times New Roman"/>
                <a:cs typeface="Times New Roman"/>
              </a:rPr>
              <a:t>Aia i Waipi`o Pâka`alana e</a:t>
            </a:r>
          </a:p>
          <a:p>
            <a:r>
              <a:rPr lang="en-US" sz="1600" dirty="0">
                <a:latin typeface="Times New Roman"/>
                <a:cs typeface="Times New Roman"/>
              </a:rPr>
              <a:t>Paepae kapu `ia o Lïloa e</a:t>
            </a:r>
          </a:p>
          <a:p>
            <a:r>
              <a:rPr lang="en-US" sz="1600" dirty="0">
                <a:latin typeface="Times New Roman"/>
                <a:cs typeface="Times New Roman"/>
              </a:rPr>
              <a:t> </a:t>
            </a:r>
          </a:p>
          <a:p>
            <a:r>
              <a:rPr lang="en-US" sz="1600" dirty="0">
                <a:latin typeface="Times New Roman"/>
                <a:cs typeface="Times New Roman"/>
              </a:rPr>
              <a:t>He aloha ka wahine pi`i i ka pali</a:t>
            </a:r>
          </a:p>
          <a:p>
            <a:r>
              <a:rPr lang="en-US" sz="1600" dirty="0">
                <a:latin typeface="Times New Roman"/>
                <a:cs typeface="Times New Roman"/>
              </a:rPr>
              <a:t>Pû`ili ana i ka hua `ûlei</a:t>
            </a:r>
          </a:p>
          <a:p>
            <a:r>
              <a:rPr lang="en-US" sz="1600" dirty="0">
                <a:latin typeface="Times New Roman"/>
                <a:cs typeface="Times New Roman"/>
              </a:rPr>
              <a:t> </a:t>
            </a:r>
          </a:p>
          <a:p>
            <a:r>
              <a:rPr lang="en-US" sz="1600" dirty="0">
                <a:latin typeface="Times New Roman"/>
                <a:cs typeface="Times New Roman"/>
              </a:rPr>
              <a:t>I ka `ai mo`a i ka lau lâ`au</a:t>
            </a:r>
          </a:p>
          <a:p>
            <a:r>
              <a:rPr lang="en-US" sz="1600" dirty="0">
                <a:latin typeface="Times New Roman"/>
                <a:cs typeface="Times New Roman"/>
              </a:rPr>
              <a:t>Ho`ola`au mai o Kawelowelo</a:t>
            </a:r>
          </a:p>
          <a:p>
            <a:r>
              <a:rPr lang="en-US" sz="1600" dirty="0">
                <a:latin typeface="Times New Roman"/>
                <a:cs typeface="Times New Roman"/>
              </a:rPr>
              <a:t> </a:t>
            </a:r>
          </a:p>
          <a:p>
            <a:r>
              <a:rPr lang="en-US" sz="1600" dirty="0">
                <a:latin typeface="Times New Roman"/>
                <a:cs typeface="Times New Roman"/>
              </a:rPr>
              <a:t>**Ua pe`e pâ Kaiâulu o Waimea</a:t>
            </a:r>
          </a:p>
          <a:p>
            <a:r>
              <a:rPr lang="en-US" sz="1600" dirty="0">
                <a:latin typeface="Times New Roman"/>
                <a:cs typeface="Times New Roman"/>
              </a:rPr>
              <a:t>E ola o Kukeolo`ewa e </a:t>
            </a:r>
          </a:p>
        </p:txBody>
      </p:sp>
      <p:sp>
        <p:nvSpPr>
          <p:cNvPr id="3" name="TextBox 2"/>
          <p:cNvSpPr txBox="1"/>
          <p:nvPr/>
        </p:nvSpPr>
        <p:spPr>
          <a:xfrm>
            <a:off x="508000" y="243840"/>
            <a:ext cx="8056880" cy="523220"/>
          </a:xfrm>
          <a:prstGeom prst="rect">
            <a:avLst/>
          </a:prstGeom>
          <a:noFill/>
        </p:spPr>
        <p:txBody>
          <a:bodyPr wrap="square" rtlCol="0">
            <a:spAutoFit/>
          </a:bodyPr>
          <a:lstStyle/>
          <a:p>
            <a:pPr algn="ctr"/>
            <a:r>
              <a:rPr lang="en-US" sz="2800" b="1" dirty="0"/>
              <a:t>Waipi`o Pâka`alana</a:t>
            </a:r>
            <a:r>
              <a:rPr lang="en-US" sz="2800" dirty="0"/>
              <a:t> </a:t>
            </a:r>
          </a:p>
        </p:txBody>
      </p:sp>
      <p:sp>
        <p:nvSpPr>
          <p:cNvPr id="4" name="TextBox 3"/>
          <p:cNvSpPr txBox="1"/>
          <p:nvPr/>
        </p:nvSpPr>
        <p:spPr>
          <a:xfrm>
            <a:off x="4429760" y="1026160"/>
            <a:ext cx="4135120" cy="2800766"/>
          </a:xfrm>
          <a:prstGeom prst="rect">
            <a:avLst/>
          </a:prstGeom>
          <a:noFill/>
        </p:spPr>
        <p:txBody>
          <a:bodyPr wrap="square" rtlCol="0">
            <a:spAutoFit/>
          </a:bodyPr>
          <a:lstStyle/>
          <a:p>
            <a:r>
              <a:rPr lang="en-US" sz="1600" dirty="0">
                <a:latin typeface="Times New Roman"/>
                <a:cs typeface="Times New Roman"/>
              </a:rPr>
              <a:t>There at Waipi`o is Pâka`alana</a:t>
            </a:r>
          </a:p>
          <a:p>
            <a:r>
              <a:rPr lang="en-US" sz="1600" dirty="0">
                <a:latin typeface="Times New Roman"/>
                <a:cs typeface="Times New Roman"/>
              </a:rPr>
              <a:t>And the sacred platform of Lïloa</a:t>
            </a:r>
          </a:p>
          <a:p>
            <a:r>
              <a:rPr lang="en-US" sz="1600" dirty="0">
                <a:latin typeface="Times New Roman"/>
                <a:cs typeface="Times New Roman"/>
              </a:rPr>
              <a:t> </a:t>
            </a:r>
          </a:p>
          <a:p>
            <a:r>
              <a:rPr lang="en-US" sz="1600" dirty="0">
                <a:latin typeface="Times New Roman"/>
                <a:cs typeface="Times New Roman"/>
              </a:rPr>
              <a:t>Beloved is the woman who ascended the hill</a:t>
            </a:r>
          </a:p>
          <a:p>
            <a:r>
              <a:rPr lang="en-US" sz="1600" dirty="0">
                <a:latin typeface="Times New Roman"/>
                <a:cs typeface="Times New Roman"/>
              </a:rPr>
              <a:t>With armfulls of `ûlei boughs</a:t>
            </a:r>
          </a:p>
          <a:p>
            <a:r>
              <a:rPr lang="en-US" sz="1600" dirty="0">
                <a:latin typeface="Times New Roman"/>
                <a:cs typeface="Times New Roman"/>
              </a:rPr>
              <a:t> </a:t>
            </a:r>
          </a:p>
          <a:p>
            <a:r>
              <a:rPr lang="en-US" sz="1600" dirty="0">
                <a:latin typeface="Times New Roman"/>
                <a:cs typeface="Times New Roman"/>
              </a:rPr>
              <a:t>Her food cooked with the branches of the trees</a:t>
            </a:r>
          </a:p>
          <a:p>
            <a:r>
              <a:rPr lang="en-US" sz="1600" dirty="0">
                <a:latin typeface="Times New Roman"/>
                <a:cs typeface="Times New Roman"/>
              </a:rPr>
              <a:t>She for whom Kawelowelo always </a:t>
            </a:r>
            <a:r>
              <a:rPr lang="en-US" sz="1600" dirty="0" smtClean="0">
                <a:latin typeface="Times New Roman"/>
                <a:cs typeface="Times New Roman"/>
              </a:rPr>
              <a:t>longed</a:t>
            </a:r>
          </a:p>
          <a:p>
            <a:endParaRPr lang="en-US" sz="1600" dirty="0" smtClean="0">
              <a:latin typeface="Times New Roman"/>
              <a:cs typeface="Times New Roman"/>
            </a:endParaRPr>
          </a:p>
          <a:p>
            <a:r>
              <a:rPr lang="en-US" sz="1600" dirty="0" smtClean="0">
                <a:latin typeface="Times New Roman"/>
                <a:cs typeface="Times New Roman"/>
              </a:rPr>
              <a:t>Hidden </a:t>
            </a:r>
            <a:r>
              <a:rPr lang="en-US" sz="1600" dirty="0">
                <a:latin typeface="Times New Roman"/>
                <a:cs typeface="Times New Roman"/>
              </a:rPr>
              <a:t>from the stinging Kaiâulu of Waimea</a:t>
            </a:r>
          </a:p>
          <a:p>
            <a:r>
              <a:rPr lang="en-US" sz="1600" dirty="0">
                <a:latin typeface="Times New Roman"/>
                <a:cs typeface="Times New Roman"/>
              </a:rPr>
              <a:t>And long may Kukeolo`ewa still live </a:t>
            </a:r>
          </a:p>
        </p:txBody>
      </p:sp>
      <p:sp>
        <p:nvSpPr>
          <p:cNvPr id="5" name="TextBox 4"/>
          <p:cNvSpPr txBox="1"/>
          <p:nvPr/>
        </p:nvSpPr>
        <p:spPr>
          <a:xfrm>
            <a:off x="213360" y="3939064"/>
            <a:ext cx="8696960" cy="2769989"/>
          </a:xfrm>
          <a:prstGeom prst="rect">
            <a:avLst/>
          </a:prstGeom>
          <a:noFill/>
        </p:spPr>
        <p:txBody>
          <a:bodyPr wrap="square" rtlCol="0">
            <a:spAutoFit/>
          </a:bodyPr>
          <a:lstStyle/>
          <a:p>
            <a:r>
              <a:rPr lang="en-US" sz="1400" dirty="0">
                <a:latin typeface="Times New Roman"/>
                <a:cs typeface="Times New Roman"/>
              </a:rPr>
              <a:t>This ancient </a:t>
            </a:r>
            <a:r>
              <a:rPr lang="en-US" sz="1400" dirty="0" smtClean="0">
                <a:latin typeface="Times New Roman"/>
                <a:cs typeface="Times New Roman"/>
              </a:rPr>
              <a:t>chant is a </a:t>
            </a:r>
            <a:r>
              <a:rPr lang="en-US" sz="1400" dirty="0">
                <a:latin typeface="Times New Roman"/>
                <a:cs typeface="Times New Roman"/>
              </a:rPr>
              <a:t>mele inoa for Kamehameha Nui. Waipi`o is a valley </a:t>
            </a:r>
            <a:r>
              <a:rPr lang="en-US" sz="1400" dirty="0" smtClean="0">
                <a:latin typeface="Times New Roman"/>
                <a:cs typeface="Times New Roman"/>
              </a:rPr>
              <a:t>is </a:t>
            </a:r>
            <a:r>
              <a:rPr lang="en-US" sz="1400" dirty="0">
                <a:latin typeface="Times New Roman"/>
                <a:cs typeface="Times New Roman"/>
              </a:rPr>
              <a:t>the seat of government of Liloa, ancient king of Hawai`i, the father of Umi. Paka`alana was the temple and residence of King Liloa. </a:t>
            </a:r>
            <a:endParaRPr lang="en-US" sz="1400" dirty="0" smtClean="0">
              <a:latin typeface="Times New Roman"/>
              <a:cs typeface="Times New Roman"/>
            </a:endParaRPr>
          </a:p>
          <a:p>
            <a:endParaRPr lang="en-US" sz="600" dirty="0">
              <a:latin typeface="Times New Roman"/>
              <a:cs typeface="Times New Roman"/>
            </a:endParaRPr>
          </a:p>
          <a:p>
            <a:pPr marL="285750" indent="-285750">
              <a:buFont typeface="Arial"/>
              <a:buChar char="•"/>
            </a:pPr>
            <a:r>
              <a:rPr lang="en-US" sz="1400" dirty="0">
                <a:latin typeface="Times New Roman"/>
                <a:cs typeface="Times New Roman"/>
              </a:rPr>
              <a:t>Verse 1</a:t>
            </a:r>
            <a:r>
              <a:rPr lang="en-US" sz="1400" dirty="0" smtClean="0">
                <a:latin typeface="Times New Roman"/>
                <a:cs typeface="Times New Roman"/>
              </a:rPr>
              <a:t>, </a:t>
            </a:r>
            <a:r>
              <a:rPr lang="en-US" sz="1400" dirty="0">
                <a:latin typeface="Times New Roman"/>
                <a:cs typeface="Times New Roman"/>
              </a:rPr>
              <a:t>paepae was the doorsill of the temple, held in high esteem, for it represented all of the building. </a:t>
            </a:r>
          </a:p>
          <a:p>
            <a:pPr marL="285750" indent="-285750">
              <a:buFont typeface="Arial"/>
              <a:buChar char="•"/>
            </a:pPr>
            <a:r>
              <a:rPr lang="en-US" sz="1400" dirty="0">
                <a:latin typeface="Times New Roman"/>
                <a:cs typeface="Times New Roman"/>
              </a:rPr>
              <a:t>Verse 2, wahine pi`i ka pali is from the legend of Haina-kolo, a Hawaiian chiefess who married her cousin, a king of Kukulu-o-Kahiki, was deserted by him, swam back to Hawai`i with her small child and arrived at Waipi`o in a </a:t>
            </a:r>
            <a:r>
              <a:rPr lang="en-US" sz="1400" dirty="0" smtClean="0">
                <a:latin typeface="Times New Roman"/>
                <a:cs typeface="Times New Roman"/>
              </a:rPr>
              <a:t>state of hunger. </a:t>
            </a:r>
          </a:p>
          <a:p>
            <a:pPr marL="285750" indent="-285750">
              <a:buFont typeface="Arial"/>
              <a:buChar char="•"/>
            </a:pPr>
            <a:r>
              <a:rPr lang="en-US" sz="1400" dirty="0">
                <a:latin typeface="Times New Roman"/>
                <a:cs typeface="Times New Roman"/>
              </a:rPr>
              <a:t>Verse </a:t>
            </a:r>
            <a:r>
              <a:rPr lang="en-US" sz="1400" dirty="0" smtClean="0">
                <a:latin typeface="Times New Roman"/>
                <a:cs typeface="Times New Roman"/>
              </a:rPr>
              <a:t>3, She </a:t>
            </a:r>
            <a:r>
              <a:rPr lang="en-US" sz="1400" dirty="0">
                <a:latin typeface="Times New Roman"/>
                <a:cs typeface="Times New Roman"/>
              </a:rPr>
              <a:t>climbed the cliffs and ate of the `ûlei berries without offering the </a:t>
            </a:r>
            <a:r>
              <a:rPr lang="en-US" sz="1400" dirty="0" smtClean="0">
                <a:latin typeface="Times New Roman"/>
                <a:cs typeface="Times New Roman"/>
              </a:rPr>
              <a:t>deity of Waipio </a:t>
            </a:r>
            <a:r>
              <a:rPr lang="en-US" sz="1400" dirty="0">
                <a:latin typeface="Times New Roman"/>
                <a:cs typeface="Times New Roman"/>
              </a:rPr>
              <a:t>a sacrifice; a great offense. As punishment she became distraught and wandered away into the </a:t>
            </a:r>
            <a:r>
              <a:rPr lang="en-US" sz="1400" dirty="0" smtClean="0">
                <a:latin typeface="Times New Roman"/>
                <a:cs typeface="Times New Roman"/>
              </a:rPr>
              <a:t>wilderness of Waimanu. </a:t>
            </a:r>
            <a:r>
              <a:rPr lang="en-US" sz="1400" dirty="0">
                <a:latin typeface="Times New Roman"/>
                <a:cs typeface="Times New Roman"/>
              </a:rPr>
              <a:t>A</a:t>
            </a:r>
            <a:r>
              <a:rPr lang="en-US" sz="1400" dirty="0" smtClean="0">
                <a:latin typeface="Times New Roman"/>
                <a:cs typeface="Times New Roman"/>
              </a:rPr>
              <a:t>fter </a:t>
            </a:r>
            <a:r>
              <a:rPr lang="en-US" sz="1400" dirty="0">
                <a:latin typeface="Times New Roman"/>
                <a:cs typeface="Times New Roman"/>
              </a:rPr>
              <a:t>a long </a:t>
            </a:r>
            <a:r>
              <a:rPr lang="en-US" sz="1400" dirty="0" smtClean="0">
                <a:latin typeface="Times New Roman"/>
                <a:cs typeface="Times New Roman"/>
              </a:rPr>
              <a:t>search her husband found and repented for her. </a:t>
            </a:r>
            <a:r>
              <a:rPr lang="en-US" sz="1400" dirty="0">
                <a:latin typeface="Times New Roman"/>
                <a:cs typeface="Times New Roman"/>
              </a:rPr>
              <a:t>With kind </a:t>
            </a:r>
            <a:r>
              <a:rPr lang="en-US" sz="1400" dirty="0" smtClean="0">
                <a:latin typeface="Times New Roman"/>
                <a:cs typeface="Times New Roman"/>
              </a:rPr>
              <a:t>consideration, </a:t>
            </a:r>
            <a:r>
              <a:rPr lang="en-US" sz="1400" dirty="0">
                <a:latin typeface="Times New Roman"/>
                <a:cs typeface="Times New Roman"/>
              </a:rPr>
              <a:t>she regained her </a:t>
            </a:r>
            <a:r>
              <a:rPr lang="en-US" sz="1400" dirty="0" smtClean="0">
                <a:latin typeface="Times New Roman"/>
                <a:cs typeface="Times New Roman"/>
              </a:rPr>
              <a:t>understanding </a:t>
            </a:r>
            <a:r>
              <a:rPr lang="en-US" sz="1400" dirty="0">
                <a:latin typeface="Times New Roman"/>
                <a:cs typeface="Times New Roman"/>
              </a:rPr>
              <a:t>and </a:t>
            </a:r>
            <a:r>
              <a:rPr lang="en-US" sz="1400" dirty="0" smtClean="0">
                <a:latin typeface="Times New Roman"/>
                <a:cs typeface="Times New Roman"/>
              </a:rPr>
              <a:t>her </a:t>
            </a:r>
            <a:r>
              <a:rPr lang="en-US" sz="1400" dirty="0">
                <a:latin typeface="Times New Roman"/>
                <a:cs typeface="Times New Roman"/>
              </a:rPr>
              <a:t>family was happily re-united. </a:t>
            </a:r>
          </a:p>
          <a:p>
            <a:pPr marL="285750" indent="-285750">
              <a:buFont typeface="Arial"/>
              <a:buChar char="•"/>
            </a:pPr>
            <a:r>
              <a:rPr lang="en-US" sz="1400" dirty="0">
                <a:latin typeface="Times New Roman"/>
                <a:cs typeface="Times New Roman"/>
              </a:rPr>
              <a:t>Verse 4. Kai-a-ulu is a fierce rain squall that arises suddenly in the uplands of Waimea. For </a:t>
            </a:r>
            <a:r>
              <a:rPr lang="en-US" sz="1400" dirty="0" smtClean="0">
                <a:latin typeface="Times New Roman"/>
                <a:cs typeface="Times New Roman"/>
              </a:rPr>
              <a:t>protection</a:t>
            </a:r>
            <a:r>
              <a:rPr lang="en-US" sz="1400" dirty="0">
                <a:latin typeface="Times New Roman"/>
                <a:cs typeface="Times New Roman"/>
              </a:rPr>
              <a:t>, one crouches (pe`e) behind grass or hastily builds a shelter. Kukeolo`ewa was an evil demon. </a:t>
            </a:r>
          </a:p>
        </p:txBody>
      </p:sp>
      <p:pic>
        <p:nvPicPr>
          <p:cNvPr id="6" name="Picture 5"/>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85682887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Grp="1" noChangeArrowheads="1"/>
          </p:cNvSpPr>
          <p:nvPr>
            <p:ph type="title"/>
          </p:nvPr>
        </p:nvSpPr>
        <p:spPr>
          <a:xfrm>
            <a:off x="685800" y="609600"/>
            <a:ext cx="7772400" cy="1143000"/>
          </a:xfrm>
        </p:spPr>
        <p:txBody>
          <a:bodyPr>
            <a:normAutofit fontScale="90000"/>
          </a:bodyPr>
          <a:lstStyle/>
          <a:p>
            <a:pPr eaLnBrk="1" hangingPunct="1">
              <a:defRPr/>
            </a:pPr>
            <a:r>
              <a:rPr lang="en-US" sz="4000" b="1" dirty="0" smtClean="0">
                <a:solidFill>
                  <a:srgbClr val="FFFFFF"/>
                </a:solidFill>
                <a:effectLst>
                  <a:outerShdw blurRad="38100" dist="38100" dir="2700000" algn="tl">
                    <a:srgbClr val="000000"/>
                  </a:outerShdw>
                </a:effectLst>
                <a:latin typeface="Times New Roman"/>
                <a:cs typeface="Times New Roman"/>
              </a:rPr>
              <a:t>A Unique Royal Hawaiian Experience</a:t>
            </a:r>
            <a:endParaRPr lang="en-US" dirty="0" smtClean="0">
              <a:latin typeface="Times New Roman"/>
              <a:cs typeface="Times New Roman"/>
            </a:endParaRPr>
          </a:p>
        </p:txBody>
      </p:sp>
      <p:sp>
        <p:nvSpPr>
          <p:cNvPr id="5" name="Rectangle 16"/>
          <p:cNvSpPr txBox="1">
            <a:spLocks noChangeArrowheads="1"/>
          </p:cNvSpPr>
          <p:nvPr/>
        </p:nvSpPr>
        <p:spPr>
          <a:xfrm>
            <a:off x="609600" y="1778000"/>
            <a:ext cx="7772400" cy="4114800"/>
          </a:xfrm>
          <a:prstGeom prst="rect">
            <a:avLst/>
          </a:prstGeom>
        </p:spPr>
        <p:txBody>
          <a:bodyPr vert="horz" lIns="91440" tIns="45720" rIns="91440" bIns="45720" rtlCol="0" anchor="ctr">
            <a:no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defRPr/>
            </a:pPr>
            <a:r>
              <a:rPr lang="en-US" sz="2400" b="1" dirty="0" smtClean="0">
                <a:solidFill>
                  <a:srgbClr val="FFFFFF"/>
                </a:solidFill>
                <a:latin typeface="Times New Roman"/>
                <a:cs typeface="Times New Roman"/>
              </a:rPr>
              <a:t>Our Valley Tours provide guests with an authentic Royal Hawaiian cultural experience in a pristine and tranquil setting with insightful tour guides.</a:t>
            </a:r>
          </a:p>
          <a:p>
            <a:pPr algn="just">
              <a:lnSpc>
                <a:spcPct val="90000"/>
              </a:lnSpc>
              <a:defRPr/>
            </a:pPr>
            <a:r>
              <a:rPr lang="en-US" sz="2400" b="1" dirty="0" smtClean="0">
                <a:solidFill>
                  <a:srgbClr val="FFFFFF"/>
                </a:solidFill>
                <a:latin typeface="Times New Roman"/>
                <a:cs typeface="Times New Roman"/>
              </a:rPr>
              <a:t>In addition to our specialty tours with individual discernment, our retreat incorporates a healthy whole Hawaiian lifestyle of the Valleys Royal Family, which includes Hawaiiʻs </a:t>
            </a:r>
            <a:r>
              <a:rPr lang="x-none" sz="2400" b="1" dirty="0" smtClean="0">
                <a:solidFill>
                  <a:srgbClr val="FFFFFF"/>
                </a:solidFill>
                <a:latin typeface="Times New Roman"/>
                <a:cs typeface="Times New Roman"/>
              </a:rPr>
              <a:t>most Sacred </a:t>
            </a:r>
            <a:r>
              <a:rPr lang="en-US" sz="2400" b="1" dirty="0" smtClean="0">
                <a:solidFill>
                  <a:srgbClr val="FFFFFF"/>
                </a:solidFill>
                <a:latin typeface="Times New Roman"/>
                <a:cs typeface="Times New Roman"/>
              </a:rPr>
              <a:t>Puʻuhonua “Refuge” where the King Kamehameha of Hawaii have been Raised under the Protection of the Prophecy.</a:t>
            </a:r>
          </a:p>
          <a:p>
            <a:pPr algn="just">
              <a:lnSpc>
                <a:spcPct val="90000"/>
              </a:lnSpc>
              <a:defRPr/>
            </a:pPr>
            <a:r>
              <a:rPr lang="en-US" sz="2400" b="1" dirty="0" smtClean="0">
                <a:solidFill>
                  <a:srgbClr val="FFFFFF"/>
                </a:solidFill>
                <a:latin typeface="Times New Roman"/>
                <a:cs typeface="Times New Roman"/>
              </a:rPr>
              <a:t>Guests will receive this Great Sacred Spiritual Lifestyle and understanding that has been kept in a protection within the Ancestral Descendants of the Kings and Queens Comfort!</a:t>
            </a:r>
          </a:p>
        </p:txBody>
      </p:sp>
      <p:pic>
        <p:nvPicPr>
          <p:cNvPr id="7" name="Picture 6"/>
          <p:cNvPicPr/>
          <p:nvPr/>
        </p:nvPicPr>
        <p:blipFill>
          <a:blip r:embed="rId2">
            <a:alphaModFix amt="18000"/>
            <a:extLst>
              <a:ext uri="{28A0092B-C50C-407E-A947-70E740481C1C}">
                <a14:useLocalDpi xmlns:a14="http://schemas.microsoft.com/office/drawing/2010/main" val="0"/>
              </a:ext>
            </a:extLst>
          </a:blip>
          <a:stretch>
            <a:fillRect/>
          </a:stretch>
        </p:blipFill>
        <p:spPr>
          <a:xfrm>
            <a:off x="1117600" y="1133475"/>
            <a:ext cx="6908800" cy="4591050"/>
          </a:xfrm>
          <a:prstGeom prst="rect">
            <a:avLst/>
          </a:prstGeom>
        </p:spPr>
      </p:pic>
    </p:spTree>
    <p:extLst>
      <p:ext uri="{BB962C8B-B14F-4D97-AF65-F5344CB8AC3E}">
        <p14:creationId xmlns:p14="http://schemas.microsoft.com/office/powerpoint/2010/main" val="39707389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058" y="955040"/>
            <a:ext cx="8079862" cy="5284335"/>
          </a:xfrm>
          <a:prstGeom prst="rect">
            <a:avLst/>
          </a:prstGeom>
        </p:spPr>
      </p:pic>
      <p:sp>
        <p:nvSpPr>
          <p:cNvPr id="3" name="TextBox 2"/>
          <p:cNvSpPr txBox="1"/>
          <p:nvPr/>
        </p:nvSpPr>
        <p:spPr>
          <a:xfrm>
            <a:off x="853440" y="182880"/>
            <a:ext cx="7406640" cy="646331"/>
          </a:xfrm>
          <a:prstGeom prst="rect">
            <a:avLst/>
          </a:prstGeom>
          <a:noFill/>
        </p:spPr>
        <p:txBody>
          <a:bodyPr wrap="square" rtlCol="0">
            <a:spAutoFit/>
          </a:bodyPr>
          <a:lstStyle/>
          <a:p>
            <a:pPr algn="ctr"/>
            <a:r>
              <a:rPr lang="en-US" sz="3600" b="1" dirty="0" smtClean="0"/>
              <a:t>Waipio Muliʻwai</a:t>
            </a:r>
            <a:endParaRPr lang="en-US" sz="3600" b="1" dirty="0"/>
          </a:p>
        </p:txBody>
      </p:sp>
    </p:spTree>
    <p:extLst>
      <p:ext uri="{BB962C8B-B14F-4D97-AF65-F5344CB8AC3E}">
        <p14:creationId xmlns:p14="http://schemas.microsoft.com/office/powerpoint/2010/main" val="440865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655</TotalTime>
  <Words>1957</Words>
  <Application>Microsoft Macintosh PowerPoint</Application>
  <PresentationFormat>On-screen Show (4:3)</PresentationFormat>
  <Paragraphs>253</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Twilight</vt:lpstr>
      <vt:lpstr>PowerPoint Presentation</vt:lpstr>
      <vt:lpstr>PowerPoint Presentation</vt:lpstr>
      <vt:lpstr>PowerPoint Presentation</vt:lpstr>
      <vt:lpstr>PowerPoint Presentation</vt:lpstr>
      <vt:lpstr> Coordinator - Melvin G. Mason Jr. Phone: (808) 987-3192 Email: kaneuhanenui@gmail.com</vt:lpstr>
      <vt:lpstr>Coordinator - Susanna Nordlund Phone (808) 430 - 6657 Email: nordlund.susanna@gmail.com</vt:lpstr>
      <vt:lpstr>PowerPoint Presentation</vt:lpstr>
      <vt:lpstr>A Unique Royal Hawaiian Experience</vt:lpstr>
      <vt:lpstr>PowerPoint Presentation</vt:lpstr>
      <vt:lpstr>The Story of Haloa: A Hawaiian  Creation Story </vt:lpstr>
      <vt:lpstr>The Breath of Haloa within the Sacred Valley of the Kings "Ahupua'a  o Waipio”, guests have a sense of place of this Sacred Ahupua’a.</vt:lpstr>
      <vt:lpstr>PowerPoint Presentation</vt:lpstr>
      <vt:lpstr>PowerPoint Presentation</vt:lpstr>
      <vt:lpstr>Ahuʻili  O Napoʻopoʻo</vt:lpstr>
      <vt:lpstr>PowerPoint Presentation</vt:lpstr>
      <vt:lpstr>PowerPoint Presentation</vt:lpstr>
      <vt:lpstr>PowerPoint Presentation</vt:lpstr>
      <vt:lpstr>PowerPoint Presentation</vt:lpstr>
      <vt:lpstr>PowerPoint Presentation</vt:lpstr>
      <vt:lpstr>PowerPoint Presentation</vt:lpstr>
      <vt:lpstr>Pakaʻalana</vt:lpstr>
      <vt:lpstr>Waimanu Valley</vt:lpstr>
      <vt:lpstr>Sites of Waipio</vt:lpstr>
      <vt:lpstr>Elemental Wisdom of Hawaii  Tour Packages</vt:lpstr>
      <vt:lpstr>PowerPoint Presentation</vt:lpstr>
    </vt:vector>
  </TitlesOfParts>
  <Company>EnergyWize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MELVIN G MASON JR</dc:creator>
  <cp:lastModifiedBy>MELVIN G MASON</cp:lastModifiedBy>
  <cp:revision>55</cp:revision>
  <dcterms:created xsi:type="dcterms:W3CDTF">2013-01-13T17:27:13Z</dcterms:created>
  <dcterms:modified xsi:type="dcterms:W3CDTF">2013-02-07T02:37:17Z</dcterms:modified>
</cp:coreProperties>
</file>